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69" r:id="rId3"/>
    <p:sldId id="270" r:id="rId4"/>
    <p:sldId id="257" r:id="rId5"/>
    <p:sldId id="258" r:id="rId6"/>
    <p:sldId id="259" r:id="rId7"/>
    <p:sldId id="260" r:id="rId8"/>
    <p:sldId id="261" r:id="rId9"/>
    <p:sldId id="262" r:id="rId10"/>
    <p:sldId id="263" r:id="rId11"/>
    <p:sldId id="264" r:id="rId12"/>
    <p:sldId id="265" r:id="rId13"/>
    <p:sldId id="266" r:id="rId14"/>
    <p:sldId id="267" r:id="rId15"/>
    <p:sldId id="271" r:id="rId16"/>
  </p:sldIdLst>
  <p:sldSz cx="12192000" cy="6858000"/>
  <p:notesSz cx="6858000" cy="9144000"/>
  <p:embeddedFontLst>
    <p:embeddedFont>
      <p:font typeface="Inter" panose="020B0604020202020204" charset="0"/>
      <p:regular r:id="rId18"/>
      <p:bold r:id="rId19"/>
      <p:italic r:id="rId20"/>
      <p:boldItalic r:id="rId21"/>
    </p:embeddedFont>
    <p:embeddedFont>
      <p:font typeface="Inter ExtraBold" panose="020B0604020202020204" charset="0"/>
      <p:bold r:id="rId22"/>
      <p:boldItalic r:id="rId23"/>
    </p:embeddedFont>
    <p:embeddedFont>
      <p:font typeface="Inter Light" panose="020B0604020202020204" charset="0"/>
      <p:regular r:id="rId24"/>
      <p:bold r:id="rId25"/>
      <p:italic r:id="rId26"/>
      <p:boldItalic r:id="rId27"/>
    </p:embeddedFont>
    <p:embeddedFont>
      <p:font typeface="Inter SemiBold"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9DD85F-8633-4BEF-9037-6173E5E4CF96}" v="24" dt="2025-12-09T18:02:51.213"/>
  </p1510:revLst>
</p1510:revInfo>
</file>

<file path=ppt/tableStyles.xml><?xml version="1.0" encoding="utf-8"?>
<a:tblStyleLst xmlns:a="http://schemas.openxmlformats.org/drawingml/2006/main" def="{A62F2AB0-BF5B-4854-9D56-B42DB3B363E0}">
  <a:tblStyle styleId="{A62F2AB0-BF5B-4854-9D56-B42DB3B363E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870" autoAdjust="0"/>
  </p:normalViewPr>
  <p:slideViewPr>
    <p:cSldViewPr snapToGrid="0">
      <p:cViewPr varScale="1">
        <p:scale>
          <a:sx n="52" d="100"/>
          <a:sy n="52" d="100"/>
        </p:scale>
        <p:origin x="3139" y="29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 Evans" userId="495b80559340e597" providerId="LiveId" clId="{8F95BEBA-8E66-4105-B2C9-6135564584A6}"/>
    <pc:docChg chg="undo custSel modSld">
      <pc:chgData name="Richard Evans" userId="495b80559340e597" providerId="LiveId" clId="{8F95BEBA-8E66-4105-B2C9-6135564584A6}" dt="2025-12-09T18:26:02.523" v="536" actId="1035"/>
      <pc:docMkLst>
        <pc:docMk/>
      </pc:docMkLst>
      <pc:sldChg chg="addSp modSp mod">
        <pc:chgData name="Richard Evans" userId="495b80559340e597" providerId="LiveId" clId="{8F95BEBA-8E66-4105-B2C9-6135564584A6}" dt="2025-12-09T18:26:02.523" v="536" actId="1035"/>
        <pc:sldMkLst>
          <pc:docMk/>
          <pc:sldMk cId="0" sldId="256"/>
        </pc:sldMkLst>
        <pc:spChg chg="mod">
          <ac:chgData name="Richard Evans" userId="495b80559340e597" providerId="LiveId" clId="{8F95BEBA-8E66-4105-B2C9-6135564584A6}" dt="2025-12-09T18:25:35.991" v="465" actId="1035"/>
          <ac:spMkLst>
            <pc:docMk/>
            <pc:sldMk cId="0" sldId="256"/>
            <ac:spMk id="2" creationId="{B025160A-0B45-0399-FB4E-28BB2F46E10A}"/>
          </ac:spMkLst>
        </pc:spChg>
        <pc:spChg chg="mod">
          <ac:chgData name="Richard Evans" userId="495b80559340e597" providerId="LiveId" clId="{8F95BEBA-8E66-4105-B2C9-6135564584A6}" dt="2025-12-09T18:25:50.603" v="507" actId="1035"/>
          <ac:spMkLst>
            <pc:docMk/>
            <pc:sldMk cId="0" sldId="256"/>
            <ac:spMk id="3" creationId="{BB0F1459-DE7F-3F80-4110-970680B15309}"/>
          </ac:spMkLst>
        </pc:spChg>
        <pc:spChg chg="add mod">
          <ac:chgData name="Richard Evans" userId="495b80559340e597" providerId="LiveId" clId="{8F95BEBA-8E66-4105-B2C9-6135564584A6}" dt="2025-12-09T18:26:02.523" v="536" actId="1035"/>
          <ac:spMkLst>
            <pc:docMk/>
            <pc:sldMk cId="0" sldId="256"/>
            <ac:spMk id="4" creationId="{DD5B7086-67C6-B075-F0B1-56C39EE5A7CD}"/>
          </ac:spMkLst>
        </pc:spChg>
        <pc:spChg chg="mod">
          <ac:chgData name="Richard Evans" userId="495b80559340e597" providerId="LiveId" clId="{8F95BEBA-8E66-4105-B2C9-6135564584A6}" dt="2025-12-09T18:25:03.327" v="392" actId="1035"/>
          <ac:spMkLst>
            <pc:docMk/>
            <pc:sldMk cId="0" sldId="256"/>
            <ac:spMk id="86" creationId="{00000000-0000-0000-0000-000000000000}"/>
          </ac:spMkLst>
        </pc:spChg>
        <pc:spChg chg="mod">
          <ac:chgData name="Richard Evans" userId="495b80559340e597" providerId="LiveId" clId="{8F95BEBA-8E66-4105-B2C9-6135564584A6}" dt="2025-12-09T18:25:15.064" v="416" actId="1035"/>
          <ac:spMkLst>
            <pc:docMk/>
            <pc:sldMk cId="0" sldId="256"/>
            <ac:spMk id="87" creationId="{00000000-0000-0000-0000-000000000000}"/>
          </ac:spMkLst>
        </pc:spChg>
        <pc:spChg chg="mod">
          <ac:chgData name="Richard Evans" userId="495b80559340e597" providerId="LiveId" clId="{8F95BEBA-8E66-4105-B2C9-6135564584A6}" dt="2025-12-09T18:25:35.991" v="465" actId="1035"/>
          <ac:spMkLst>
            <pc:docMk/>
            <pc:sldMk cId="0" sldId="256"/>
            <ac:spMk id="88" creationId="{00000000-0000-0000-0000-000000000000}"/>
          </ac:spMkLst>
        </pc:spChg>
        <pc:spChg chg="mod">
          <ac:chgData name="Richard Evans" userId="495b80559340e597" providerId="LiveId" clId="{8F95BEBA-8E66-4105-B2C9-6135564584A6}" dt="2025-12-09T18:25:24.834" v="445" actId="1035"/>
          <ac:spMkLst>
            <pc:docMk/>
            <pc:sldMk cId="0" sldId="256"/>
            <ac:spMk id="89" creationId="{00000000-0000-0000-0000-000000000000}"/>
          </ac:spMkLst>
        </pc:spChg>
      </pc:sldChg>
      <pc:sldChg chg="delSp modSp mod">
        <pc:chgData name="Richard Evans" userId="495b80559340e597" providerId="LiveId" clId="{8F95BEBA-8E66-4105-B2C9-6135564584A6}" dt="2025-12-06T21:43:50.133" v="99" actId="21"/>
        <pc:sldMkLst>
          <pc:docMk/>
          <pc:sldMk cId="0" sldId="257"/>
        </pc:sldMkLst>
        <pc:picChg chg="mod">
          <ac:chgData name="Richard Evans" userId="495b80559340e597" providerId="LiveId" clId="{8F95BEBA-8E66-4105-B2C9-6135564584A6}" dt="2025-12-06T21:43:37.564" v="98" actId="1035"/>
          <ac:picMkLst>
            <pc:docMk/>
            <pc:sldMk cId="0" sldId="257"/>
            <ac:picMk id="2050" creationId="{B00E8420-400C-1C4A-62A8-115A97678D04}"/>
          </ac:picMkLst>
        </pc:picChg>
      </pc:sldChg>
      <pc:sldChg chg="modNotesTx">
        <pc:chgData name="Richard Evans" userId="495b80559340e597" providerId="LiveId" clId="{8F95BEBA-8E66-4105-B2C9-6135564584A6}" dt="2025-12-06T21:55:42.227" v="179" actId="5793"/>
        <pc:sldMkLst>
          <pc:docMk/>
          <pc:sldMk cId="0" sldId="262"/>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US"/>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Neural networks are computer systems inspired by the way the human brain works. Just like our brains use billions of neurons to process information, a neural network uses small “artificial neurons” connected together to recognize patterns and make decisions.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networks are organized in layers: an input layer (where data enters), one or more hidden layers (where the system processes and learns patterns), and an output layer (where the final decision or prediction is made).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Deep learning is simply when a neural network has many of these hidden layers stacked together. With more layers, the system can learn very complex patterns—like understanding speech, identifying objects in pictures, or even powering self-driving cars.</a:t>
            </a:r>
          </a:p>
          <a:p>
            <a:pPr marL="0" lvl="0" indent="0" algn="l" rtl="0">
              <a:spcBef>
                <a:spcPts val="0"/>
              </a:spcBef>
              <a:spcAft>
                <a:spcPts val="0"/>
              </a:spcAft>
              <a:buNone/>
            </a:pPr>
            <a:endParaRPr dirty="0"/>
          </a:p>
        </p:txBody>
      </p:sp>
      <p:sp>
        <p:nvSpPr>
          <p:cNvPr id="202" name="Google Shape;20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team developed a deep Convolutional Neural Network (CNN) to classify images from the complex CIFAR-10 dataset. The workflow incorporated robust data augmentation techniques, such as random horizontal flips, rotations, and zooms, to prevent overfitting and improve generalization </a:t>
            </a:r>
          </a:p>
          <a:p>
            <a:pPr marL="228600" lvl="0" indent="-228600" algn="l" rtl="0">
              <a:spcBef>
                <a:spcPts val="0"/>
              </a:spcBef>
              <a:spcAft>
                <a:spcPts val="0"/>
              </a:spcAft>
              <a:buAutoNum type="arabicPeriod"/>
            </a:pPr>
            <a:r>
              <a:rPr lang="en-US" dirty="0"/>
              <a:t>The architecture featured multiple stacks of Conv2D and MaxPooling2D layers, utilizing </a:t>
            </a:r>
            <a:r>
              <a:rPr lang="en-US" dirty="0" err="1"/>
              <a:t>ReLU</a:t>
            </a:r>
            <a:r>
              <a:rPr lang="en-US" dirty="0"/>
              <a:t> activation and Padding to preserve spatial dimensions </a:t>
            </a:r>
          </a:p>
          <a:p>
            <a:pPr marL="0" lvl="0" indent="0" algn="l" rtl="0">
              <a:spcBef>
                <a:spcPts val="0"/>
              </a:spcBef>
              <a:spcAft>
                <a:spcPts val="0"/>
              </a:spcAft>
              <a:buNone/>
            </a:pPr>
            <a:r>
              <a:rPr lang="en-US" dirty="0"/>
              <a:t>2. The model's training progress was monitored via accuracy and loss plots, demonstrating the effectiveness of data augmentation in stabilizing validation performance.</a:t>
            </a:r>
            <a:endParaRPr dirty="0"/>
          </a:p>
        </p:txBody>
      </p:sp>
      <p:sp>
        <p:nvSpPr>
          <p:cNvPr id="221" name="Google Shape;22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Arrival shows that understanding language requires more than processing symbols; it demands empathy, context, and perspective. The protagonist (Louise’s) journey demonstrates that meaning is built through connection, not translation alone. Similarly, the next generation of NLP must integrate cultural awareness, emotional understanding, and context sensitivity. The future of language technology lies in collaboration between humans and machines that can interpret meaning as Louise did — with insight and compassion.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movie the protagonist is essentially “preprocessing” the sentence. She strips each word down to its root meaning (lemmatization), identifies context and relationships (vectorization), and reconstructs the question in a form the heptapods can comprehend. This mirrors how NLP pipelines prepare text for deeper analysis.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Breaking down “purpose” – She asks: How do we define purpose? Is it “reason,” “intention,” “goal,” or “mission”? (Lemmatization)</a:t>
            </a:r>
          </a:p>
          <a:p>
            <a:pPr marL="0" lvl="0" indent="0" algn="l" rtl="0">
              <a:spcBef>
                <a:spcPts val="0"/>
              </a:spcBef>
              <a:spcAft>
                <a:spcPts val="0"/>
              </a:spcAft>
              <a:buNone/>
            </a:pPr>
            <a:r>
              <a:rPr lang="en-US" dirty="0"/>
              <a:t>Clarifying “your” – Who does “your” refer to? A single heptapod? Their species? Their civilization? (Disambiguation (contextual vectorization)</a:t>
            </a:r>
          </a:p>
          <a:p>
            <a:pPr marL="0" lvl="0" indent="0" algn="l" rtl="0">
              <a:spcBef>
                <a:spcPts val="0"/>
              </a:spcBef>
              <a:spcAft>
                <a:spcPts val="0"/>
              </a:spcAft>
              <a:buNone/>
            </a:pPr>
            <a:r>
              <a:rPr lang="en-US" dirty="0"/>
              <a:t>Interpreting “on Earth” – Does “Earth” mean the physical planet, humanity, or a metaphorical space? (Tokenization &amp; semantic mapping)</a:t>
            </a:r>
          </a:p>
          <a:p>
            <a:pPr marL="0" lvl="0" indent="0" algn="l" rtl="0">
              <a:spcBef>
                <a:spcPts val="0"/>
              </a:spcBef>
              <a:spcAft>
                <a:spcPts val="0"/>
              </a:spcAft>
              <a:buNone/>
            </a:pPr>
            <a:r>
              <a:rPr lang="en-US" dirty="0"/>
              <a:t>Question structure – “What is…” presumes they understand interrogatives, but what if their language lacks questions? (Syntactic parsing)</a:t>
            </a:r>
          </a:p>
          <a:p>
            <a:pPr marL="0" lvl="0" indent="0" algn="l" rtl="0">
              <a:spcBef>
                <a:spcPts val="0"/>
              </a:spcBef>
              <a:spcAft>
                <a:spcPts val="0"/>
              </a:spcAft>
              <a:buNone/>
            </a:pPr>
            <a:endParaRPr dirty="0"/>
          </a:p>
        </p:txBody>
      </p:sp>
      <p:sp>
        <p:nvSpPr>
          <p:cNvPr id="237" name="Google Shape;23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created a notebook that demonstrates the optimization of a neural network using the Keras Tuner library to automate the selection of hyperparameters. The process involved defining a model-building function that dynamically adjusts parameters such as the number of units in dense layers (ranging from 32 to 512) and the learning rate (testing values like 1e-2, 1e-3, and 1e-4). Using the </a:t>
            </a:r>
            <a:r>
              <a:rPr lang="en-US" dirty="0" err="1"/>
              <a:t>RandomSearch</a:t>
            </a:r>
            <a:r>
              <a:rPr lang="en-US" dirty="0"/>
              <a:t> tuner, the team searched for the best configuration to minimize validation loss over multiple trials. The results highlighted the optimal combination of hyperparameters, significantly improving model performance compared to manual guessing.</a:t>
            </a:r>
            <a:endParaRPr dirty="0"/>
          </a:p>
        </p:txBody>
      </p:sp>
      <p:sp>
        <p:nvSpPr>
          <p:cNvPr id="255" name="Google Shape;25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74" name="Google Shape;27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264184ED-6C15-2AE7-FD94-D82D42F3BB8C}"/>
            </a:ext>
          </a:extLst>
        </p:cNvPr>
        <p:cNvGrpSpPr/>
        <p:nvPr/>
      </p:nvGrpSpPr>
      <p:grpSpPr>
        <a:xfrm>
          <a:off x="0" y="0"/>
          <a:ext cx="0" cy="0"/>
          <a:chOff x="0" y="0"/>
          <a:chExt cx="0" cy="0"/>
        </a:xfrm>
      </p:grpSpPr>
      <p:sp>
        <p:nvSpPr>
          <p:cNvPr id="91" name="Google Shape;91;p2:notes">
            <a:extLst>
              <a:ext uri="{FF2B5EF4-FFF2-40B4-BE49-F238E27FC236}">
                <a16:creationId xmlns:a16="http://schemas.microsoft.com/office/drawing/2014/main" id="{E641CAAD-942D-A177-BBFC-9F44E03727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a:r>
            <a:endParaRPr dirty="0"/>
          </a:p>
        </p:txBody>
      </p:sp>
      <p:sp>
        <p:nvSpPr>
          <p:cNvPr id="92" name="Google Shape;92;p2:notes">
            <a:extLst>
              <a:ext uri="{FF2B5EF4-FFF2-40B4-BE49-F238E27FC236}">
                <a16:creationId xmlns:a16="http://schemas.microsoft.com/office/drawing/2014/main" id="{14A1A93E-02B7-9DF2-9F15-6E1C8B27F9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4115842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5AFCDE5F-3DCC-79A7-6F34-44DB224A56F5}"/>
            </a:ext>
          </a:extLst>
        </p:cNvPr>
        <p:cNvGrpSpPr/>
        <p:nvPr/>
      </p:nvGrpSpPr>
      <p:grpSpPr>
        <a:xfrm>
          <a:off x="0" y="0"/>
          <a:ext cx="0" cy="0"/>
          <a:chOff x="0" y="0"/>
          <a:chExt cx="0" cy="0"/>
        </a:xfrm>
      </p:grpSpPr>
      <p:sp>
        <p:nvSpPr>
          <p:cNvPr id="81" name="Google Shape;81;p1:notes">
            <a:extLst>
              <a:ext uri="{FF2B5EF4-FFF2-40B4-BE49-F238E27FC236}">
                <a16:creationId xmlns:a16="http://schemas.microsoft.com/office/drawing/2014/main" id="{0726C03B-812A-309F-8AE5-C7B2B412F2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a:extLst>
              <a:ext uri="{FF2B5EF4-FFF2-40B4-BE49-F238E27FC236}">
                <a16:creationId xmlns:a16="http://schemas.microsoft.com/office/drawing/2014/main" id="{599BC430-B112-A17D-7265-FED1FF5F84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04740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BE49F6F0-67A8-C0FE-0C47-3282B6887FE6}"/>
            </a:ext>
          </a:extLst>
        </p:cNvPr>
        <p:cNvGrpSpPr/>
        <p:nvPr/>
      </p:nvGrpSpPr>
      <p:grpSpPr>
        <a:xfrm>
          <a:off x="0" y="0"/>
          <a:ext cx="0" cy="0"/>
          <a:chOff x="0" y="0"/>
          <a:chExt cx="0" cy="0"/>
        </a:xfrm>
      </p:grpSpPr>
      <p:sp>
        <p:nvSpPr>
          <p:cNvPr id="81" name="Google Shape;81;p1:notes">
            <a:extLst>
              <a:ext uri="{FF2B5EF4-FFF2-40B4-BE49-F238E27FC236}">
                <a16:creationId xmlns:a16="http://schemas.microsoft.com/office/drawing/2014/main" id="{4D40A6A0-2260-510E-3467-2B92DD4B49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a:extLst>
              <a:ext uri="{FF2B5EF4-FFF2-40B4-BE49-F238E27FC236}">
                <a16:creationId xmlns:a16="http://schemas.microsoft.com/office/drawing/2014/main" id="{0A248D38-4EE5-B747-68F4-66457BAF84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4093392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fundamental definitions and processes in machine learning, emphasizing the necessity of partitioning data into training (70-80%) and validation (10-15%) sets to ensure generalization. It defines critical model states, distinguishing between "underfitting," where a model is too simple to learn patterns, and "overfitting," where a model is too complex and captures noise. The document also differentiates between classification and regression tasks and explains key evaluation metrics, including the confusion matrix, accuracy, and recall, which are vital for assessing model performance on unbalanced datasets.</a:t>
            </a:r>
            <a:endParaRPr dirty="0"/>
          </a:p>
        </p:txBody>
      </p:sp>
      <p:sp>
        <p:nvSpPr>
          <p:cNvPr id="92" name="Google Shape;9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magical flow: </a:t>
            </a:r>
          </a:p>
          <a:p>
            <a:pPr marL="228600" lvl="0" indent="-228600" algn="l" rtl="0">
              <a:spcBef>
                <a:spcPts val="0"/>
              </a:spcBef>
              <a:spcAft>
                <a:spcPts val="0"/>
              </a:spcAft>
              <a:buAutoNum type="arabicPeriod"/>
            </a:pPr>
            <a:r>
              <a:rPr lang="en-US" dirty="0"/>
              <a:t>A neuron in a deep learning model receives some information. </a:t>
            </a:r>
          </a:p>
          <a:p>
            <a:pPr marL="0" lvl="0" indent="0" algn="l" rtl="0">
              <a:spcBef>
                <a:spcPts val="0"/>
              </a:spcBef>
              <a:spcAft>
                <a:spcPts val="0"/>
              </a:spcAft>
              <a:buNone/>
            </a:pPr>
            <a:r>
              <a:rPr lang="en-US" dirty="0"/>
              <a:t>2. It uses weights to figure out how important each piece of information is.</a:t>
            </a:r>
          </a:p>
          <a:p>
            <a:pPr marL="0" lvl="0" indent="0" algn="l" rtl="0">
              <a:spcBef>
                <a:spcPts val="0"/>
              </a:spcBef>
              <a:spcAft>
                <a:spcPts val="0"/>
              </a:spcAft>
              <a:buNone/>
            </a:pPr>
            <a:r>
              <a:rPr lang="en-US" dirty="0"/>
              <a:t>3. It adds a bias to give the decision a little nudge. </a:t>
            </a:r>
          </a:p>
          <a:p>
            <a:pPr marL="0" lvl="0" indent="0" algn="l" rtl="0">
              <a:spcBef>
                <a:spcPts val="0"/>
              </a:spcBef>
              <a:spcAft>
                <a:spcPts val="0"/>
              </a:spcAft>
              <a:buNone/>
            </a:pPr>
            <a:r>
              <a:rPr lang="en-US" dirty="0"/>
              <a:t>4. It puts all those numbers into a calculator and gets a final result. </a:t>
            </a:r>
          </a:p>
          <a:p>
            <a:pPr marL="0" lvl="0" indent="0" algn="l" rtl="0">
              <a:spcBef>
                <a:spcPts val="0"/>
              </a:spcBef>
              <a:spcAft>
                <a:spcPts val="0"/>
              </a:spcAft>
              <a:buNone/>
            </a:pPr>
            <a:r>
              <a:rPr lang="en-US" dirty="0"/>
              <a:t>5. It sends that final number to the activation function, which acts as a switch to make the final "go/no-go" decision.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process happens billions of times, with each neuron in the network adjusting its weights and bias a tiny bit every time it makes a mistake. This is how the computer learns and gets better at its tasks over time! The three magical ingredients—weights, bias, and activation functions—work together to make the magic of deep learning happen. </a:t>
            </a:r>
            <a:endParaRPr dirty="0"/>
          </a:p>
        </p:txBody>
      </p:sp>
      <p:sp>
        <p:nvSpPr>
          <p:cNvPr id="109" name="Google Shape;10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foundational introduction to TensorFlow, focused on the manipulation of tensors, the core data structure of deep learning. The notebook covers essential operations such as creating constant and variable tensors, performing mathematical operations (addition, multiplication), and reshaping data dimensions. It concludes with a basic implementation of a linear regression model, demonstrating how TensorFlow computes gradients and optimizes variables to fit a simple line ($y = mx + b$) to a dataset.</a:t>
            </a:r>
            <a:endParaRPr dirty="0"/>
          </a:p>
        </p:txBody>
      </p:sp>
      <p:sp>
        <p:nvSpPr>
          <p:cNvPr id="128" name="Google Shape;12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practical implementation of a Convolutional Neural Network (CNN) designed to classify handwritten digits from the MNIST dataset. The workflow begins with essential preprocessing steps, including normalizing pixel values to a 0-1 range and reshaping the data to include a channel dimension necessary for Keras layers. The model architecture was constructed using a sequential approach, stacking Conv2D layers for feature detection and MaxPooling2D layers to reduce spatial dimensions, before transitioning to a Flatten layer and fully connected Dense layers. </a:t>
            </a:r>
            <a:endParaRPr dirty="0"/>
          </a:p>
        </p:txBody>
      </p:sp>
      <p:sp>
        <p:nvSpPr>
          <p:cNvPr id="148" name="Google Shape;14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practical implementation of a Convolutional Neural Network (CNN) designed to classify handwritten digits from the MNIST dataset. The workflow began with essential preprocessing steps, including normalizing pixel values to a 0-1 range and reshaping the data to include a channel dimension necessary for Keras layers. The model architecture was constructed using a sequential approach, stacking Conv2D layers for feature detection and MaxPooling2D layers to reduce spatial dimensions, before transitioning to a Flatten layer and fully connected Dense layers. </a:t>
            </a:r>
            <a:endParaRPr dirty="0"/>
          </a:p>
        </p:txBody>
      </p:sp>
      <p:sp>
        <p:nvSpPr>
          <p:cNvPr id="168" name="Google Shape;1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Analogy of the Core Concept Transfer Learning: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Think of it like learning to play a musical instrument.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From Scratch: If you have never played music before, learning the electric guitar is hard. You have to learn rhythm, how to read notes, and hand coordination all at once.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Transfer Learning: If you already know how to play the piano, learning the electric guitar is much easier. You don't need to relearn rhythm or music theory; you transfer that general knowledge and only focus on the specific mechanics of the new instrument.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Main Approaches</a:t>
            </a:r>
          </a:p>
          <a:p>
            <a:pPr marL="228600" lvl="0" indent="-228600" algn="l" rtl="0">
              <a:spcBef>
                <a:spcPts val="0"/>
              </a:spcBef>
              <a:spcAft>
                <a:spcPts val="0"/>
              </a:spcAft>
              <a:buAutoNum type="arabicPeriod"/>
            </a:pPr>
            <a:r>
              <a:rPr lang="en-US" dirty="0"/>
              <a:t>Inductive Transfer: The source and target tasks are different, but the domains are related. (e.g., A model trained to identify animals is adapted to identify cancer cells in X-rays).</a:t>
            </a:r>
          </a:p>
          <a:p>
            <a:pPr marL="228600" lvl="0" indent="-228600" algn="l" rtl="0">
              <a:spcBef>
                <a:spcPts val="0"/>
              </a:spcBef>
              <a:spcAft>
                <a:spcPts val="0"/>
              </a:spcAft>
              <a:buAutoNum type="arabicPeriod"/>
            </a:pPr>
            <a:r>
              <a:rPr lang="en-US" dirty="0" err="1"/>
              <a:t>Transductive</a:t>
            </a:r>
            <a:r>
              <a:rPr lang="en-US" dirty="0"/>
              <a:t> Transfer: The task is the same, but the domain (environment) is different. (e.g., An autonomous car trained on sunny California roads needs to adapt to driving in snowy Norway).</a:t>
            </a:r>
            <a:endParaRPr dirty="0"/>
          </a:p>
        </p:txBody>
      </p:sp>
      <p:sp>
        <p:nvSpPr>
          <p:cNvPr id="184" name="Google Shape;18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txBody>
          <a:bodyPr/>
          <a:lstStyle/>
          <a:p>
            <a:endParaRPr lang="en-US"/>
          </a:p>
        </p:txBody>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DrahcirSnave/Predictive-Maintenance-Capstone-2025" TargetMode="External"/><Relationship Id="rId4" Type="http://schemas.openxmlformats.org/officeDocument/2006/relationships/hyperlink" Target="https://github.com/DrahcirSnave/Capstone_Research_Assistant_Agent"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1.png"/><Relationship Id="rId7"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83"/>
        <p:cNvGrpSpPr/>
        <p:nvPr/>
      </p:nvGrpSpPr>
      <p:grpSpPr>
        <a:xfrm>
          <a:off x="0" y="0"/>
          <a:ext cx="0" cy="0"/>
          <a:chOff x="0" y="0"/>
          <a:chExt cx="0" cy="0"/>
        </a:xfrm>
      </p:grpSpPr>
      <p:pic>
        <p:nvPicPr>
          <p:cNvPr id="84" name="Google Shape;84;p13" descr="image.pn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86" name="Google Shape;86;p13"/>
          <p:cNvSpPr txBox="1"/>
          <p:nvPr/>
        </p:nvSpPr>
        <p:spPr>
          <a:xfrm>
            <a:off x="3637571" y="61238"/>
            <a:ext cx="4916708" cy="16573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5400" b="0" i="0" u="none" strike="noStrike" cap="none" dirty="0">
                <a:solidFill>
                  <a:srgbClr val="F1F5F9"/>
                </a:solidFill>
                <a:latin typeface="Inter ExtraBold"/>
                <a:ea typeface="Inter ExtraBold"/>
                <a:cs typeface="Inter ExtraBold"/>
                <a:sym typeface="Inter ExtraBold"/>
              </a:rPr>
              <a:t>Deep Learning</a:t>
            </a:r>
            <a:br>
              <a:rPr lang="en-US" sz="1800" b="0" i="0" u="none" strike="noStrike" cap="none" dirty="0">
                <a:solidFill>
                  <a:schemeClr val="dk1"/>
                </a:solidFill>
                <a:latin typeface="Calibri"/>
                <a:ea typeface="Calibri"/>
                <a:cs typeface="Calibri"/>
                <a:sym typeface="Calibri"/>
              </a:rPr>
            </a:br>
            <a:r>
              <a:rPr lang="en-US" sz="5400" b="0" i="0" u="none" strike="noStrike" cap="none" dirty="0">
                <a:solidFill>
                  <a:srgbClr val="F1F5F9"/>
                </a:solidFill>
                <a:latin typeface="Inter ExtraBold"/>
                <a:ea typeface="Inter ExtraBold"/>
                <a:cs typeface="Inter ExtraBold"/>
                <a:sym typeface="Inter ExtraBold"/>
              </a:rPr>
              <a:t> Portfolio</a:t>
            </a:r>
            <a:endParaRPr dirty="0"/>
          </a:p>
        </p:txBody>
      </p:sp>
      <p:sp>
        <p:nvSpPr>
          <p:cNvPr id="87" name="Google Shape;87;p13"/>
          <p:cNvSpPr txBox="1"/>
          <p:nvPr/>
        </p:nvSpPr>
        <p:spPr>
          <a:xfrm>
            <a:off x="2862262" y="1702214"/>
            <a:ext cx="6467475" cy="365670"/>
          </a:xfrm>
          <a:prstGeom prst="rect">
            <a:avLst/>
          </a:prstGeom>
          <a:noFill/>
          <a:ln>
            <a:noFill/>
          </a:ln>
        </p:spPr>
        <p:txBody>
          <a:bodyPr spcFirstLastPara="1" wrap="square" lIns="0" tIns="0" rIns="0" bIns="0" anchor="t" anchorCtr="0">
            <a:spAutoFit/>
          </a:bodyPr>
          <a:lstStyle/>
          <a:p>
            <a:pPr marL="0" marR="0" lvl="0" indent="0" algn="ctr" rtl="0">
              <a:lnSpc>
                <a:spcPct val="159944"/>
              </a:lnSpc>
              <a:spcBef>
                <a:spcPts val="0"/>
              </a:spcBef>
              <a:spcAft>
                <a:spcPts val="0"/>
              </a:spcAft>
              <a:buNone/>
            </a:pPr>
            <a:r>
              <a:rPr lang="en-US" sz="1800" b="0" i="0" u="none" strike="noStrike" cap="none" dirty="0">
                <a:solidFill>
                  <a:srgbClr val="94A3B8"/>
                </a:solidFill>
                <a:latin typeface="Inter Light"/>
                <a:ea typeface="Inter Light"/>
                <a:cs typeface="Inter Light"/>
                <a:sym typeface="Inter Light"/>
              </a:rPr>
              <a:t>A Comprehensive Review of Coursework, Labs, and Projects</a:t>
            </a:r>
            <a:endParaRPr dirty="0"/>
          </a:p>
        </p:txBody>
      </p:sp>
      <p:sp>
        <p:nvSpPr>
          <p:cNvPr id="88" name="Google Shape;88;p13"/>
          <p:cNvSpPr txBox="1"/>
          <p:nvPr/>
        </p:nvSpPr>
        <p:spPr>
          <a:xfrm>
            <a:off x="5350790" y="2934867"/>
            <a:ext cx="2132849" cy="1477328"/>
          </a:xfrm>
          <a:prstGeom prst="rect">
            <a:avLst/>
          </a:prstGeom>
          <a:noFill/>
          <a:ln>
            <a:noFill/>
          </a:ln>
        </p:spPr>
        <p:txBody>
          <a:bodyPr spcFirstLastPara="1" wrap="square" lIns="0" tIns="0" rIns="0" bIns="0" anchor="t" anchorCtr="0">
            <a:spAutoFit/>
          </a:bodyPr>
          <a:lstStyle/>
          <a:p>
            <a:pPr marL="285750" marR="0" lvl="0" indent="-285750" rtl="0">
              <a:lnSpc>
                <a:spcPct val="160000"/>
              </a:lnSpc>
              <a:spcBef>
                <a:spcPts val="0"/>
              </a:spcBef>
              <a:spcAft>
                <a:spcPts val="0"/>
              </a:spcAft>
              <a:buClr>
                <a:schemeClr val="bg1"/>
              </a:buClr>
              <a:buFont typeface="Wingdings" panose="05000000000000000000" pitchFamily="2" charset="2"/>
              <a:buChar char="Ø"/>
            </a:pPr>
            <a:r>
              <a:rPr lang="en-US" sz="1500" b="0" i="0" u="none" strike="noStrike" cap="none" dirty="0">
                <a:solidFill>
                  <a:srgbClr val="F8FAFC"/>
                </a:solidFill>
                <a:latin typeface="Inter SemiBold"/>
                <a:ea typeface="Inter SemiBold"/>
                <a:cs typeface="Inter SemiBold"/>
                <a:sym typeface="Inter SemiBold"/>
              </a:rPr>
              <a:t>Richard Evans</a:t>
            </a:r>
          </a:p>
          <a:p>
            <a:pPr marL="285750" lvl="0" indent="-285750">
              <a:lnSpc>
                <a:spcPct val="160000"/>
              </a:lnSpc>
              <a:buClr>
                <a:schemeClr val="bg1"/>
              </a:buClr>
              <a:buFont typeface="Wingdings" panose="05000000000000000000" pitchFamily="2" charset="2"/>
              <a:buChar char="Ø"/>
            </a:pPr>
            <a:r>
              <a:rPr lang="en-US" sz="1500" dirty="0">
                <a:solidFill>
                  <a:srgbClr val="F8FAFC"/>
                </a:solidFill>
                <a:latin typeface="Inter SemiBold"/>
                <a:ea typeface="Inter SemiBold"/>
                <a:cs typeface="Inter SemiBold"/>
                <a:sym typeface="Inter SemiBold"/>
              </a:rPr>
              <a:t>Nezar Khalfallah</a:t>
            </a:r>
          </a:p>
          <a:p>
            <a:pPr marL="285750" lvl="0" indent="-285750">
              <a:lnSpc>
                <a:spcPct val="160000"/>
              </a:lnSpc>
              <a:buClr>
                <a:schemeClr val="bg1"/>
              </a:buClr>
              <a:buFont typeface="Wingdings" panose="05000000000000000000" pitchFamily="2" charset="2"/>
              <a:buChar char="Ø"/>
            </a:pPr>
            <a:r>
              <a:rPr lang="en-US" sz="1500" dirty="0">
                <a:solidFill>
                  <a:srgbClr val="F8FAFC"/>
                </a:solidFill>
                <a:latin typeface="Inter SemiBold"/>
                <a:ea typeface="Inter SemiBold"/>
                <a:cs typeface="Inter SemiBold"/>
                <a:sym typeface="Inter SemiBold"/>
              </a:rPr>
              <a:t>Sufyan Rafiq</a:t>
            </a:r>
          </a:p>
          <a:p>
            <a:pPr marL="285750" lvl="0" indent="-285750">
              <a:lnSpc>
                <a:spcPct val="160000"/>
              </a:lnSpc>
              <a:buClr>
                <a:schemeClr val="bg1"/>
              </a:buClr>
              <a:buFont typeface="Wingdings" panose="05000000000000000000" pitchFamily="2" charset="2"/>
              <a:buChar char="Ø"/>
            </a:pPr>
            <a:r>
              <a:rPr lang="en-US" sz="1500" dirty="0">
                <a:solidFill>
                  <a:srgbClr val="F8FAFC"/>
                </a:solidFill>
                <a:latin typeface="Inter SemiBold"/>
                <a:ea typeface="Inter SemiBold"/>
                <a:cs typeface="Inter SemiBold"/>
                <a:sym typeface="Inter SemiBold"/>
              </a:rPr>
              <a:t>Hayden Wood</a:t>
            </a:r>
            <a:endParaRPr lang="en-US" sz="1500" b="0" i="0" u="none" strike="noStrike" cap="none" dirty="0">
              <a:solidFill>
                <a:srgbClr val="F8FAFC"/>
              </a:solidFill>
              <a:latin typeface="Inter SemiBold"/>
              <a:ea typeface="Inter SemiBold"/>
              <a:cs typeface="Inter SemiBold"/>
              <a:sym typeface="Inter SemiBold"/>
            </a:endParaRPr>
          </a:p>
        </p:txBody>
      </p:sp>
      <p:sp>
        <p:nvSpPr>
          <p:cNvPr id="89" name="Google Shape;89;p13"/>
          <p:cNvSpPr txBox="1"/>
          <p:nvPr/>
        </p:nvSpPr>
        <p:spPr>
          <a:xfrm>
            <a:off x="5338762" y="2173876"/>
            <a:ext cx="1514475" cy="24378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200" b="0" i="0" u="none" strike="noStrike" cap="none" dirty="0">
                <a:solidFill>
                  <a:srgbClr val="CBD5E1"/>
                </a:solidFill>
                <a:latin typeface="Inter"/>
                <a:ea typeface="Inter"/>
                <a:cs typeface="Inter"/>
                <a:sym typeface="Inter"/>
              </a:rPr>
              <a:t>Course: ITAI-2376</a:t>
            </a:r>
            <a:endParaRPr dirty="0"/>
          </a:p>
        </p:txBody>
      </p:sp>
      <p:sp>
        <p:nvSpPr>
          <p:cNvPr id="2" name="Google Shape;88;p13">
            <a:extLst>
              <a:ext uri="{FF2B5EF4-FFF2-40B4-BE49-F238E27FC236}">
                <a16:creationId xmlns:a16="http://schemas.microsoft.com/office/drawing/2014/main" id="{B025160A-0B45-0399-FB4E-28BB2F46E10A}"/>
              </a:ext>
            </a:extLst>
          </p:cNvPr>
          <p:cNvSpPr txBox="1"/>
          <p:nvPr/>
        </p:nvSpPr>
        <p:spPr>
          <a:xfrm>
            <a:off x="4961767" y="2496574"/>
            <a:ext cx="2329362" cy="369332"/>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1" i="0" u="none" strike="noStrike" cap="none" dirty="0">
                <a:solidFill>
                  <a:srgbClr val="F8FAFC"/>
                </a:solidFill>
                <a:latin typeface="Inter SemiBold"/>
                <a:ea typeface="Inter SemiBold"/>
                <a:cs typeface="Inter SemiBold"/>
                <a:sym typeface="Inter SemiBold"/>
              </a:rPr>
              <a:t>TEAM MEMBERS</a:t>
            </a:r>
            <a:endParaRPr b="1" dirty="0"/>
          </a:p>
        </p:txBody>
      </p:sp>
      <p:sp>
        <p:nvSpPr>
          <p:cNvPr id="3" name="TextBox 2">
            <a:extLst>
              <a:ext uri="{FF2B5EF4-FFF2-40B4-BE49-F238E27FC236}">
                <a16:creationId xmlns:a16="http://schemas.microsoft.com/office/drawing/2014/main" id="{BB0F1459-DE7F-3F80-4110-970680B15309}"/>
              </a:ext>
            </a:extLst>
          </p:cNvPr>
          <p:cNvSpPr txBox="1"/>
          <p:nvPr/>
        </p:nvSpPr>
        <p:spPr>
          <a:xfrm>
            <a:off x="3042009" y="4684491"/>
            <a:ext cx="6467475" cy="307777"/>
          </a:xfrm>
          <a:prstGeom prst="rect">
            <a:avLst/>
          </a:prstGeom>
          <a:solidFill>
            <a:schemeClr val="bg2">
              <a:lumMod val="40000"/>
              <a:lumOff val="60000"/>
            </a:schemeClr>
          </a:solidFill>
          <a:ln w="12700">
            <a:solidFill>
              <a:schemeClr val="bg1"/>
            </a:solidFill>
          </a:ln>
        </p:spPr>
        <p:txBody>
          <a:bodyPr wrap="square" rtlCol="0">
            <a:spAutoFit/>
          </a:bodyPr>
          <a:lstStyle/>
          <a:p>
            <a:r>
              <a:rPr lang="en-US" dirty="0">
                <a:solidFill>
                  <a:schemeClr val="bg1"/>
                </a:solidFill>
                <a:hlinkClick r:id="rId4"/>
              </a:rPr>
              <a:t>https://github.com/DrahcirSnave/Capstone_Research_Assistant_Agent</a:t>
            </a:r>
            <a:endParaRPr lang="en-US" dirty="0">
              <a:solidFill>
                <a:schemeClr val="bg1"/>
              </a:solidFill>
            </a:endParaRPr>
          </a:p>
        </p:txBody>
      </p:sp>
      <p:sp>
        <p:nvSpPr>
          <p:cNvPr id="4" name="TextBox 3">
            <a:extLst>
              <a:ext uri="{FF2B5EF4-FFF2-40B4-BE49-F238E27FC236}">
                <a16:creationId xmlns:a16="http://schemas.microsoft.com/office/drawing/2014/main" id="{DD5B7086-67C6-B075-F0B1-56C39EE5A7CD}"/>
              </a:ext>
            </a:extLst>
          </p:cNvPr>
          <p:cNvSpPr txBox="1"/>
          <p:nvPr/>
        </p:nvSpPr>
        <p:spPr>
          <a:xfrm>
            <a:off x="3046929" y="5367827"/>
            <a:ext cx="6467475" cy="307777"/>
          </a:xfrm>
          <a:prstGeom prst="rect">
            <a:avLst/>
          </a:prstGeom>
          <a:solidFill>
            <a:schemeClr val="bg2">
              <a:lumMod val="40000"/>
              <a:lumOff val="60000"/>
            </a:schemeClr>
          </a:solidFill>
          <a:ln w="12700">
            <a:solidFill>
              <a:schemeClr val="bg1"/>
            </a:solidFill>
          </a:ln>
        </p:spPr>
        <p:txBody>
          <a:bodyPr wrap="square" rtlCol="0">
            <a:spAutoFit/>
          </a:bodyPr>
          <a:lstStyle/>
          <a:p>
            <a:r>
              <a:rPr lang="en-US" dirty="0">
                <a:solidFill>
                  <a:schemeClr val="bg1"/>
                </a:solidFill>
                <a:hlinkClick r:id="rId5"/>
              </a:rPr>
              <a:t>https://github.com/DrahcirSnave/Predictive-Maintenance-Capstone-2025</a:t>
            </a:r>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203"/>
        <p:cNvGrpSpPr/>
        <p:nvPr/>
      </p:nvGrpSpPr>
      <p:grpSpPr>
        <a:xfrm>
          <a:off x="0" y="0"/>
          <a:ext cx="0" cy="0"/>
          <a:chOff x="0" y="0"/>
          <a:chExt cx="0" cy="0"/>
        </a:xfrm>
      </p:grpSpPr>
      <p:pic>
        <p:nvPicPr>
          <p:cNvPr id="204" name="Google Shape;204;p20"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05" name="Google Shape;205;p20" descr="image.png"/>
          <p:cNvPicPr preferRelativeResize="0"/>
          <p:nvPr/>
        </p:nvPicPr>
        <p:blipFill rotWithShape="1">
          <a:blip r:embed="rId4">
            <a:alphaModFix/>
          </a:blip>
          <a:srcRect/>
          <a:stretch/>
        </p:blipFill>
        <p:spPr>
          <a:xfrm>
            <a:off x="581025" y="2209800"/>
            <a:ext cx="3486150" cy="3590925"/>
          </a:xfrm>
          <a:prstGeom prst="rect">
            <a:avLst/>
          </a:prstGeom>
          <a:noFill/>
          <a:ln>
            <a:noFill/>
          </a:ln>
        </p:spPr>
      </p:pic>
      <p:pic>
        <p:nvPicPr>
          <p:cNvPr id="206" name="Google Shape;206;p20" descr="image.png"/>
          <p:cNvPicPr preferRelativeResize="0"/>
          <p:nvPr/>
        </p:nvPicPr>
        <p:blipFill rotWithShape="1">
          <a:blip r:embed="rId5">
            <a:alphaModFix/>
          </a:blip>
          <a:srcRect/>
          <a:stretch/>
        </p:blipFill>
        <p:spPr>
          <a:xfrm>
            <a:off x="4352925" y="2209800"/>
            <a:ext cx="3486150" cy="3590925"/>
          </a:xfrm>
          <a:prstGeom prst="rect">
            <a:avLst/>
          </a:prstGeom>
          <a:noFill/>
          <a:ln>
            <a:noFill/>
          </a:ln>
        </p:spPr>
      </p:pic>
      <p:pic>
        <p:nvPicPr>
          <p:cNvPr id="207" name="Google Shape;207;p20" descr="image.png"/>
          <p:cNvPicPr preferRelativeResize="0"/>
          <p:nvPr/>
        </p:nvPicPr>
        <p:blipFill rotWithShape="1">
          <a:blip r:embed="rId6">
            <a:alphaModFix/>
          </a:blip>
          <a:srcRect/>
          <a:stretch/>
        </p:blipFill>
        <p:spPr>
          <a:xfrm>
            <a:off x="8124825" y="2209800"/>
            <a:ext cx="3486150" cy="3590925"/>
          </a:xfrm>
          <a:prstGeom prst="rect">
            <a:avLst/>
          </a:prstGeom>
          <a:noFill/>
          <a:ln>
            <a:noFill/>
          </a:ln>
        </p:spPr>
      </p:pic>
      <p:sp>
        <p:nvSpPr>
          <p:cNvPr id="208" name="Google Shape;208;p20"/>
          <p:cNvSpPr txBox="1"/>
          <p:nvPr/>
        </p:nvSpPr>
        <p:spPr>
          <a:xfrm>
            <a:off x="803910" y="3257550"/>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CNN (The Cheetah)</a:t>
            </a:r>
            <a:endParaRPr/>
          </a:p>
        </p:txBody>
      </p:sp>
      <p:sp>
        <p:nvSpPr>
          <p:cNvPr id="209" name="Google Shape;209;p20"/>
          <p:cNvSpPr txBox="1"/>
          <p:nvPr/>
        </p:nvSpPr>
        <p:spPr>
          <a:xfrm>
            <a:off x="876300" y="3771900"/>
            <a:ext cx="2895600" cy="12192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Fast and sharp-eyed. Ideal for image processing, grids, and local feature extraction. Best at "seeing".</a:t>
            </a:r>
            <a:endParaRPr/>
          </a:p>
        </p:txBody>
      </p:sp>
      <p:sp>
        <p:nvSpPr>
          <p:cNvPr id="210" name="Google Shape;210;p20"/>
          <p:cNvSpPr txBox="1"/>
          <p:nvPr/>
        </p:nvSpPr>
        <p:spPr>
          <a:xfrm>
            <a:off x="4575810" y="3257550"/>
            <a:ext cx="3040380" cy="64770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RNN (The Memory Keeper)</a:t>
            </a:r>
            <a:endParaRPr/>
          </a:p>
        </p:txBody>
      </p:sp>
      <p:sp>
        <p:nvSpPr>
          <p:cNvPr id="211" name="Google Shape;211;p20"/>
          <p:cNvSpPr txBox="1"/>
          <p:nvPr/>
        </p:nvSpPr>
        <p:spPr>
          <a:xfrm>
            <a:off x="4648200" y="4095750"/>
            <a:ext cx="2895600" cy="12192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Processes sequences sequentially. Good for time series but struggles with long-term memory.</a:t>
            </a:r>
            <a:endParaRPr/>
          </a:p>
        </p:txBody>
      </p:sp>
      <p:sp>
        <p:nvSpPr>
          <p:cNvPr id="212" name="Google Shape;212;p20"/>
          <p:cNvSpPr txBox="1"/>
          <p:nvPr/>
        </p:nvSpPr>
        <p:spPr>
          <a:xfrm>
            <a:off x="8347710" y="3257550"/>
            <a:ext cx="3040380" cy="64770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Transformer (The All-Rounder)</a:t>
            </a:r>
            <a:endParaRPr/>
          </a:p>
        </p:txBody>
      </p:sp>
      <p:sp>
        <p:nvSpPr>
          <p:cNvPr id="213" name="Google Shape;213;p20"/>
          <p:cNvSpPr txBox="1"/>
          <p:nvPr/>
        </p:nvSpPr>
        <p:spPr>
          <a:xfrm>
            <a:off x="8420100" y="4095750"/>
            <a:ext cx="2895600" cy="12192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Uses </a:t>
            </a:r>
            <a:r>
              <a:rPr lang="en-US" sz="1500" b="1" i="0" u="none" strike="noStrike" cap="none">
                <a:solidFill>
                  <a:srgbClr val="CBD5E1"/>
                </a:solidFill>
                <a:latin typeface="Inter"/>
                <a:ea typeface="Inter"/>
                <a:cs typeface="Inter"/>
                <a:sym typeface="Inter"/>
              </a:rPr>
              <a:t>Self-Attention</a:t>
            </a:r>
            <a:r>
              <a:rPr lang="en-US" sz="1500" b="0" i="0" u="none" strike="noStrike" cap="none">
                <a:solidFill>
                  <a:srgbClr val="CBD5E1"/>
                </a:solidFill>
                <a:latin typeface="Inter"/>
                <a:ea typeface="Inter"/>
                <a:cs typeface="Inter"/>
                <a:sym typeface="Inter"/>
              </a:rPr>
              <a:t> to understand global context and parallel processing. The engine behind modern NLP and LLMs.</a:t>
            </a:r>
            <a:endParaRPr/>
          </a:p>
        </p:txBody>
      </p:sp>
      <p:pic>
        <p:nvPicPr>
          <p:cNvPr id="214" name="Google Shape;214;p20" descr="image.png"/>
          <p:cNvPicPr preferRelativeResize="0"/>
          <p:nvPr/>
        </p:nvPicPr>
        <p:blipFill rotWithShape="1">
          <a:blip r:embed="rId7">
            <a:alphaModFix/>
          </a:blip>
          <a:srcRect/>
          <a:stretch/>
        </p:blipFill>
        <p:spPr>
          <a:xfrm>
            <a:off x="2066925" y="2552700"/>
            <a:ext cx="514350" cy="457200"/>
          </a:xfrm>
          <a:prstGeom prst="rect">
            <a:avLst/>
          </a:prstGeom>
          <a:noFill/>
          <a:ln>
            <a:noFill/>
          </a:ln>
        </p:spPr>
      </p:pic>
      <p:pic>
        <p:nvPicPr>
          <p:cNvPr id="215" name="Google Shape;215;p20" descr="image.png"/>
          <p:cNvPicPr preferRelativeResize="0"/>
          <p:nvPr/>
        </p:nvPicPr>
        <p:blipFill rotWithShape="1">
          <a:blip r:embed="rId8">
            <a:alphaModFix/>
          </a:blip>
          <a:srcRect/>
          <a:stretch/>
        </p:blipFill>
        <p:spPr>
          <a:xfrm>
            <a:off x="5867400" y="2552700"/>
            <a:ext cx="457200" cy="457200"/>
          </a:xfrm>
          <a:prstGeom prst="rect">
            <a:avLst/>
          </a:prstGeom>
          <a:noFill/>
          <a:ln>
            <a:noFill/>
          </a:ln>
        </p:spPr>
      </p:pic>
      <p:pic>
        <p:nvPicPr>
          <p:cNvPr id="216" name="Google Shape;216;p20" descr="image.png"/>
          <p:cNvPicPr preferRelativeResize="0"/>
          <p:nvPr/>
        </p:nvPicPr>
        <p:blipFill rotWithShape="1">
          <a:blip r:embed="rId9">
            <a:alphaModFix/>
          </a:blip>
          <a:srcRect/>
          <a:stretch/>
        </p:blipFill>
        <p:spPr>
          <a:xfrm>
            <a:off x="9582150" y="2552700"/>
            <a:ext cx="571500" cy="457200"/>
          </a:xfrm>
          <a:prstGeom prst="rect">
            <a:avLst/>
          </a:prstGeom>
          <a:noFill/>
          <a:ln>
            <a:noFill/>
          </a:ln>
        </p:spPr>
      </p:pic>
      <p:sp>
        <p:nvSpPr>
          <p:cNvPr id="217" name="Google Shape;217;p20"/>
          <p:cNvSpPr txBox="1"/>
          <p:nvPr/>
        </p:nvSpPr>
        <p:spPr>
          <a:xfrm>
            <a:off x="581025" y="581025"/>
            <a:ext cx="11581447"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Neural Networks</a:t>
            </a:r>
            <a:endParaRPr dirty="0"/>
          </a:p>
        </p:txBody>
      </p:sp>
      <p:sp>
        <p:nvSpPr>
          <p:cNvPr id="218" name="Google Shape;218;p20"/>
          <p:cNvSpPr/>
          <p:nvPr/>
        </p:nvSpPr>
        <p:spPr>
          <a:xfrm>
            <a:off x="581025" y="1333500"/>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222"/>
        <p:cNvGrpSpPr/>
        <p:nvPr/>
      </p:nvGrpSpPr>
      <p:grpSpPr>
        <a:xfrm>
          <a:off x="0" y="0"/>
          <a:ext cx="0" cy="0"/>
          <a:chOff x="0" y="0"/>
          <a:chExt cx="0" cy="0"/>
        </a:xfrm>
      </p:grpSpPr>
      <p:pic>
        <p:nvPicPr>
          <p:cNvPr id="223" name="Google Shape;223;p21" descr="image.pn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24" name="Google Shape;224;p21"/>
          <p:cNvSpPr txBox="1"/>
          <p:nvPr/>
        </p:nvSpPr>
        <p:spPr>
          <a:xfrm>
            <a:off x="581025" y="581025"/>
            <a:ext cx="5190648"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Diffusion Models</a:t>
            </a:r>
            <a:endParaRPr dirty="0"/>
          </a:p>
        </p:txBody>
      </p:sp>
      <p:sp>
        <p:nvSpPr>
          <p:cNvPr id="225" name="Google Shape;225;p21"/>
          <p:cNvSpPr txBox="1"/>
          <p:nvPr/>
        </p:nvSpPr>
        <p:spPr>
          <a:xfrm>
            <a:off x="581025" y="1976921"/>
            <a:ext cx="5190648"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Creating Images from Noise</a:t>
            </a:r>
            <a:endParaRPr dirty="0"/>
          </a:p>
        </p:txBody>
      </p:sp>
      <p:sp>
        <p:nvSpPr>
          <p:cNvPr id="226" name="Google Shape;226;p21"/>
          <p:cNvSpPr txBox="1"/>
          <p:nvPr/>
        </p:nvSpPr>
        <p:spPr>
          <a:xfrm>
            <a:off x="581025" y="2429188"/>
            <a:ext cx="4943475" cy="6096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dirty="0">
                <a:solidFill>
                  <a:srgbClr val="CBD5E1"/>
                </a:solidFill>
                <a:latin typeface="Inter"/>
                <a:ea typeface="Inter"/>
                <a:cs typeface="Inter"/>
                <a:sym typeface="Inter"/>
              </a:rPr>
              <a:t>Built a diffusion model to generate realistic handwritten digits from pure random noise.</a:t>
            </a:r>
            <a:endParaRPr dirty="0"/>
          </a:p>
        </p:txBody>
      </p:sp>
      <p:sp>
        <p:nvSpPr>
          <p:cNvPr id="227" name="Google Shape;227;p21"/>
          <p:cNvSpPr txBox="1"/>
          <p:nvPr/>
        </p:nvSpPr>
        <p:spPr>
          <a:xfrm>
            <a:off x="581025" y="3451320"/>
            <a:ext cx="5190648"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How it Works</a:t>
            </a:r>
            <a:endParaRPr dirty="0"/>
          </a:p>
        </p:txBody>
      </p:sp>
      <p:sp>
        <p:nvSpPr>
          <p:cNvPr id="229" name="Google Shape;229;p21"/>
          <p:cNvSpPr txBox="1"/>
          <p:nvPr/>
        </p:nvSpPr>
        <p:spPr>
          <a:xfrm>
            <a:off x="666750" y="394432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230" name="Google Shape;230;p21"/>
          <p:cNvSpPr txBox="1"/>
          <p:nvPr/>
        </p:nvSpPr>
        <p:spPr>
          <a:xfrm>
            <a:off x="771525" y="3865495"/>
            <a:ext cx="47529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Forward Process:</a:t>
            </a:r>
            <a:r>
              <a:rPr lang="en-US" sz="1500" b="0" i="0" u="none" strike="noStrike" cap="none" dirty="0">
                <a:solidFill>
                  <a:srgbClr val="CBD5E1"/>
                </a:solidFill>
                <a:latin typeface="Inter"/>
                <a:ea typeface="Inter"/>
                <a:cs typeface="Inter"/>
                <a:sym typeface="Inter"/>
              </a:rPr>
              <a:t> Gradually add noise to an image until it destroys all information.</a:t>
            </a:r>
            <a:endParaRPr dirty="0"/>
          </a:p>
        </p:txBody>
      </p:sp>
      <p:sp>
        <p:nvSpPr>
          <p:cNvPr id="231" name="Google Shape;231;p21"/>
          <p:cNvSpPr txBox="1"/>
          <p:nvPr/>
        </p:nvSpPr>
        <p:spPr>
          <a:xfrm>
            <a:off x="666750" y="4668226"/>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232" name="Google Shape;232;p21"/>
          <p:cNvSpPr txBox="1"/>
          <p:nvPr/>
        </p:nvSpPr>
        <p:spPr>
          <a:xfrm>
            <a:off x="771525" y="4589395"/>
            <a:ext cx="475297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Reverse Process:</a:t>
            </a:r>
            <a:r>
              <a:rPr lang="en-US" sz="1500" b="0" i="0" u="none" strike="noStrike" cap="none" dirty="0">
                <a:solidFill>
                  <a:srgbClr val="CBD5E1"/>
                </a:solidFill>
                <a:latin typeface="Inter"/>
                <a:ea typeface="Inter"/>
                <a:cs typeface="Inter"/>
                <a:sym typeface="Inter"/>
              </a:rPr>
              <a:t> Train a U-Net neural network to predict and remove the noise step-by-step, restoring the image.</a:t>
            </a:r>
            <a:endParaRPr dirty="0"/>
          </a:p>
        </p:txBody>
      </p:sp>
      <p:sp>
        <p:nvSpPr>
          <p:cNvPr id="233" name="Google Shape;233;p21"/>
          <p:cNvSpPr txBox="1"/>
          <p:nvPr/>
        </p:nvSpPr>
        <p:spPr>
          <a:xfrm>
            <a:off x="666750" y="569692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234" name="Google Shape;234;p21"/>
          <p:cNvSpPr txBox="1"/>
          <p:nvPr/>
        </p:nvSpPr>
        <p:spPr>
          <a:xfrm>
            <a:off x="771525" y="5618095"/>
            <a:ext cx="4752975" cy="561975"/>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Result:</a:t>
            </a:r>
            <a:r>
              <a:rPr lang="en-US" sz="1500" b="0" i="0" u="none" strike="noStrike" cap="none" dirty="0">
                <a:solidFill>
                  <a:srgbClr val="CBD5E1"/>
                </a:solidFill>
                <a:latin typeface="Inter"/>
                <a:ea typeface="Inter"/>
                <a:cs typeface="Inter"/>
                <a:sym typeface="Inter"/>
              </a:rPr>
              <a:t> An AI that can "draw" new, unique digits that never existed before.</a:t>
            </a:r>
            <a:endParaRPr dirty="0"/>
          </a:p>
        </p:txBody>
      </p:sp>
      <p:pic>
        <p:nvPicPr>
          <p:cNvPr id="2" name="Picture 1" descr="A diagram of a person's face">
            <a:extLst>
              <a:ext uri="{FF2B5EF4-FFF2-40B4-BE49-F238E27FC236}">
                <a16:creationId xmlns:a16="http://schemas.microsoft.com/office/drawing/2014/main" id="{881E8C9D-0317-8E5A-5007-08596312131E}"/>
              </a:ext>
            </a:extLst>
          </p:cNvPr>
          <p:cNvPicPr>
            <a:picLocks noChangeAspect="1"/>
          </p:cNvPicPr>
          <p:nvPr/>
        </p:nvPicPr>
        <p:blipFill>
          <a:blip r:embed="rId4"/>
          <a:stretch>
            <a:fillRect/>
          </a:stretch>
        </p:blipFill>
        <p:spPr>
          <a:xfrm>
            <a:off x="6118425" y="1805061"/>
            <a:ext cx="6075801" cy="30033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238"/>
        <p:cNvGrpSpPr/>
        <p:nvPr/>
      </p:nvGrpSpPr>
      <p:grpSpPr>
        <a:xfrm>
          <a:off x="0" y="0"/>
          <a:ext cx="0" cy="0"/>
          <a:chOff x="0" y="0"/>
          <a:chExt cx="0" cy="0"/>
        </a:xfrm>
      </p:grpSpPr>
      <p:pic>
        <p:nvPicPr>
          <p:cNvPr id="239" name="Google Shape;239;p22"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40" name="Google Shape;240;p22" descr="image.png"/>
          <p:cNvPicPr preferRelativeResize="0"/>
          <p:nvPr/>
        </p:nvPicPr>
        <p:blipFill rotWithShape="1">
          <a:blip r:embed="rId4">
            <a:alphaModFix/>
          </a:blip>
          <a:srcRect/>
          <a:stretch/>
        </p:blipFill>
        <p:spPr>
          <a:xfrm>
            <a:off x="6381750" y="1862137"/>
            <a:ext cx="5229225" cy="4286250"/>
          </a:xfrm>
          <a:prstGeom prst="rect">
            <a:avLst/>
          </a:prstGeom>
          <a:noFill/>
          <a:ln>
            <a:noFill/>
          </a:ln>
        </p:spPr>
      </p:pic>
      <p:sp>
        <p:nvSpPr>
          <p:cNvPr id="241" name="Google Shape;241;p22"/>
          <p:cNvSpPr txBox="1"/>
          <p:nvPr/>
        </p:nvSpPr>
        <p:spPr>
          <a:xfrm>
            <a:off x="581025" y="160496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Language is Non-Linear</a:t>
            </a:r>
            <a:endParaRPr/>
          </a:p>
        </p:txBody>
      </p:sp>
      <p:sp>
        <p:nvSpPr>
          <p:cNvPr id="242" name="Google Shape;242;p22"/>
          <p:cNvSpPr txBox="1"/>
          <p:nvPr/>
        </p:nvSpPr>
        <p:spPr>
          <a:xfrm>
            <a:off x="581025" y="2119312"/>
            <a:ext cx="5229225" cy="6096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Analyzed the film "Arrival" to understand the complexity of linguistics in AI.</a:t>
            </a:r>
            <a:endParaRPr/>
          </a:p>
        </p:txBody>
      </p:sp>
      <p:sp>
        <p:nvSpPr>
          <p:cNvPr id="243" name="Google Shape;243;p22"/>
          <p:cNvSpPr txBox="1"/>
          <p:nvPr/>
        </p:nvSpPr>
        <p:spPr>
          <a:xfrm>
            <a:off x="581025" y="310991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NLP Challenges Identified</a:t>
            </a:r>
            <a:endParaRPr/>
          </a:p>
        </p:txBody>
      </p:sp>
      <p:pic>
        <p:nvPicPr>
          <p:cNvPr id="244" name="Google Shape;244;p22" descr="image.png"/>
          <p:cNvPicPr preferRelativeResize="0"/>
          <p:nvPr/>
        </p:nvPicPr>
        <p:blipFill rotWithShape="1">
          <a:blip r:embed="rId5">
            <a:alphaModFix/>
          </a:blip>
          <a:srcRect/>
          <a:stretch/>
        </p:blipFill>
        <p:spPr>
          <a:xfrm>
            <a:off x="6391275" y="1871662"/>
            <a:ext cx="5210175" cy="4267200"/>
          </a:xfrm>
          <a:prstGeom prst="rect">
            <a:avLst/>
          </a:prstGeom>
          <a:noFill/>
          <a:ln>
            <a:noFill/>
          </a:ln>
        </p:spPr>
      </p:pic>
      <p:sp>
        <p:nvSpPr>
          <p:cNvPr id="245" name="Google Shape;245;p22"/>
          <p:cNvSpPr txBox="1"/>
          <p:nvPr/>
        </p:nvSpPr>
        <p:spPr>
          <a:xfrm>
            <a:off x="666750" y="35861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46" name="Google Shape;246;p22"/>
          <p:cNvSpPr txBox="1"/>
          <p:nvPr/>
        </p:nvSpPr>
        <p:spPr>
          <a:xfrm>
            <a:off x="771525" y="358616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Ambiguity:</a:t>
            </a:r>
            <a:r>
              <a:rPr lang="en-US" sz="1500" b="0" i="0" u="none" strike="noStrike" cap="none">
                <a:solidFill>
                  <a:srgbClr val="CBD5E1"/>
                </a:solidFill>
                <a:latin typeface="Inter"/>
                <a:ea typeface="Inter"/>
                <a:cs typeface="Inter"/>
                <a:sym typeface="Inter"/>
              </a:rPr>
              <a:t> Words like "Purpose" can mean intent or object. AI needs context to disambiguate.</a:t>
            </a:r>
            <a:endParaRPr/>
          </a:p>
        </p:txBody>
      </p:sp>
      <p:sp>
        <p:nvSpPr>
          <p:cNvPr id="247" name="Google Shape;247;p22"/>
          <p:cNvSpPr txBox="1"/>
          <p:nvPr/>
        </p:nvSpPr>
        <p:spPr>
          <a:xfrm>
            <a:off x="666750" y="43100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48" name="Google Shape;248;p22"/>
          <p:cNvSpPr txBox="1"/>
          <p:nvPr/>
        </p:nvSpPr>
        <p:spPr>
          <a:xfrm>
            <a:off x="771525" y="4310062"/>
            <a:ext cx="503872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Preprocessing:</a:t>
            </a:r>
            <a:r>
              <a:rPr lang="en-US" sz="1500" b="0" i="0" u="none" strike="noStrike" cap="none">
                <a:solidFill>
                  <a:srgbClr val="CBD5E1"/>
                </a:solidFill>
                <a:latin typeface="Inter"/>
                <a:ea typeface="Inter"/>
                <a:cs typeface="Inter"/>
                <a:sym typeface="Inter"/>
              </a:rPr>
              <a:t> Louise's work mirrors NLP steps: Tokenization (breaking down symbols) and Lemmatization (finding root meanings).</a:t>
            </a:r>
            <a:endParaRPr/>
          </a:p>
        </p:txBody>
      </p:sp>
      <p:sp>
        <p:nvSpPr>
          <p:cNvPr id="249" name="Google Shape;249;p22"/>
          <p:cNvSpPr txBox="1"/>
          <p:nvPr/>
        </p:nvSpPr>
        <p:spPr>
          <a:xfrm>
            <a:off x="666750" y="53387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50" name="Google Shape;250;p22"/>
          <p:cNvSpPr txBox="1"/>
          <p:nvPr/>
        </p:nvSpPr>
        <p:spPr>
          <a:xfrm>
            <a:off x="771525" y="5338762"/>
            <a:ext cx="503872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Sapir-Whorf Hypothesis:</a:t>
            </a:r>
            <a:r>
              <a:rPr lang="en-US" sz="1500" b="0" i="0" u="none" strike="noStrike" cap="none" dirty="0">
                <a:solidFill>
                  <a:srgbClr val="CBD5E1"/>
                </a:solidFill>
                <a:latin typeface="Inter"/>
                <a:ea typeface="Inter"/>
                <a:cs typeface="Inter"/>
                <a:sym typeface="Inter"/>
              </a:rPr>
              <a:t> The idea that language shapes thought—similar to how model architecture constrains what an AI can "think" or represent.</a:t>
            </a:r>
            <a:endParaRPr dirty="0"/>
          </a:p>
        </p:txBody>
      </p:sp>
      <p:sp>
        <p:nvSpPr>
          <p:cNvPr id="251" name="Google Shape;251;p22"/>
          <p:cNvSpPr txBox="1"/>
          <p:nvPr/>
        </p:nvSpPr>
        <p:spPr>
          <a:xfrm>
            <a:off x="581025" y="452437"/>
            <a:ext cx="11581447" cy="5810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a:solidFill>
                  <a:srgbClr val="F8FAFC"/>
                </a:solidFill>
                <a:latin typeface="Inter ExtraBold"/>
                <a:ea typeface="Inter ExtraBold"/>
                <a:cs typeface="Inter ExtraBold"/>
                <a:sym typeface="Inter ExtraBold"/>
              </a:rPr>
              <a:t>NLP Insights from "Arrival"</a:t>
            </a:r>
            <a:endParaRPr/>
          </a:p>
        </p:txBody>
      </p:sp>
      <p:sp>
        <p:nvSpPr>
          <p:cNvPr id="252" name="Google Shape;252;p22"/>
          <p:cNvSpPr/>
          <p:nvPr/>
        </p:nvSpPr>
        <p:spPr>
          <a:xfrm>
            <a:off x="581025" y="120491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609BA7E8-BE93-5E20-363A-AABA01867959}"/>
              </a:ext>
            </a:extLst>
          </p:cNvPr>
          <p:cNvPicPr>
            <a:picLocks noChangeAspect="1"/>
          </p:cNvPicPr>
          <p:nvPr/>
        </p:nvPicPr>
        <p:blipFill>
          <a:blip r:embed="rId6"/>
          <a:stretch>
            <a:fillRect/>
          </a:stretch>
        </p:blipFill>
        <p:spPr>
          <a:xfrm>
            <a:off x="5932954" y="1223960"/>
            <a:ext cx="6217920" cy="56458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256"/>
        <p:cNvGrpSpPr/>
        <p:nvPr/>
      </p:nvGrpSpPr>
      <p:grpSpPr>
        <a:xfrm>
          <a:off x="0" y="0"/>
          <a:ext cx="0" cy="0"/>
          <a:chOff x="0" y="0"/>
          <a:chExt cx="0" cy="0"/>
        </a:xfrm>
      </p:grpSpPr>
      <p:pic>
        <p:nvPicPr>
          <p:cNvPr id="257" name="Google Shape;257;p23"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58" name="Google Shape;258;p23" descr="image.png"/>
          <p:cNvPicPr preferRelativeResize="0"/>
          <p:nvPr/>
        </p:nvPicPr>
        <p:blipFill rotWithShape="1">
          <a:blip r:embed="rId4">
            <a:alphaModFix/>
          </a:blip>
          <a:srcRect/>
          <a:stretch/>
        </p:blipFill>
        <p:spPr>
          <a:xfrm>
            <a:off x="581025" y="1166812"/>
            <a:ext cx="5229225" cy="5676900"/>
          </a:xfrm>
          <a:prstGeom prst="rect">
            <a:avLst/>
          </a:prstGeom>
          <a:noFill/>
          <a:ln>
            <a:noFill/>
          </a:ln>
        </p:spPr>
      </p:pic>
      <p:pic>
        <p:nvPicPr>
          <p:cNvPr id="259" name="Google Shape;259;p23" descr="image.png"/>
          <p:cNvPicPr preferRelativeResize="0"/>
          <p:nvPr/>
        </p:nvPicPr>
        <p:blipFill rotWithShape="1">
          <a:blip r:embed="rId5">
            <a:alphaModFix/>
          </a:blip>
          <a:srcRect/>
          <a:stretch/>
        </p:blipFill>
        <p:spPr>
          <a:xfrm>
            <a:off x="6381750" y="1862137"/>
            <a:ext cx="5229225" cy="4286250"/>
          </a:xfrm>
          <a:prstGeom prst="rect">
            <a:avLst/>
          </a:prstGeom>
          <a:noFill/>
          <a:ln>
            <a:noFill/>
          </a:ln>
        </p:spPr>
      </p:pic>
      <p:sp>
        <p:nvSpPr>
          <p:cNvPr id="260" name="Google Shape;260;p23"/>
          <p:cNvSpPr txBox="1"/>
          <p:nvPr/>
        </p:nvSpPr>
        <p:spPr>
          <a:xfrm>
            <a:off x="971550" y="1557337"/>
            <a:ext cx="4670583"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Fine-Tuning the Engine</a:t>
            </a:r>
            <a:endParaRPr/>
          </a:p>
        </p:txBody>
      </p:sp>
      <p:sp>
        <p:nvSpPr>
          <p:cNvPr id="261" name="Google Shape;261;p23"/>
          <p:cNvSpPr txBox="1"/>
          <p:nvPr/>
        </p:nvSpPr>
        <p:spPr>
          <a:xfrm>
            <a:off x="971550" y="2214562"/>
            <a:ext cx="4448175" cy="6096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Explored strategies to maximize model performance beyond the initial training.</a:t>
            </a:r>
            <a:endParaRPr/>
          </a:p>
        </p:txBody>
      </p:sp>
      <p:sp>
        <p:nvSpPr>
          <p:cNvPr id="262" name="Google Shape;262;p23"/>
          <p:cNvSpPr txBox="1"/>
          <p:nvPr/>
        </p:nvSpPr>
        <p:spPr>
          <a:xfrm>
            <a:off x="971550" y="3205162"/>
            <a:ext cx="4670583"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Techniques Used</a:t>
            </a:r>
            <a:endParaRPr/>
          </a:p>
        </p:txBody>
      </p:sp>
      <p:pic>
        <p:nvPicPr>
          <p:cNvPr id="263" name="Google Shape;263;p23" descr="image.png"/>
          <p:cNvPicPr preferRelativeResize="0"/>
          <p:nvPr/>
        </p:nvPicPr>
        <p:blipFill rotWithShape="1">
          <a:blip r:embed="rId6">
            <a:alphaModFix/>
          </a:blip>
          <a:srcRect/>
          <a:stretch/>
        </p:blipFill>
        <p:spPr>
          <a:xfrm>
            <a:off x="6762750" y="2243137"/>
            <a:ext cx="4467225" cy="3524250"/>
          </a:xfrm>
          <a:prstGeom prst="rect">
            <a:avLst/>
          </a:prstGeom>
          <a:noFill/>
          <a:ln>
            <a:noFill/>
          </a:ln>
        </p:spPr>
      </p:pic>
      <p:sp>
        <p:nvSpPr>
          <p:cNvPr id="264" name="Google Shape;264;p23"/>
          <p:cNvSpPr txBox="1"/>
          <p:nvPr/>
        </p:nvSpPr>
        <p:spPr>
          <a:xfrm>
            <a:off x="1057275" y="382428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65" name="Google Shape;265;p23"/>
          <p:cNvSpPr txBox="1"/>
          <p:nvPr/>
        </p:nvSpPr>
        <p:spPr>
          <a:xfrm>
            <a:off x="1162050" y="3824287"/>
            <a:ext cx="42576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Grid Search:</a:t>
            </a:r>
            <a:r>
              <a:rPr lang="en-US" sz="1500" b="0" i="0" u="none" strike="noStrike" cap="none">
                <a:solidFill>
                  <a:srgbClr val="CBD5E1"/>
                </a:solidFill>
                <a:latin typeface="Inter"/>
                <a:ea typeface="Inter"/>
                <a:cs typeface="Inter"/>
                <a:sym typeface="Inter"/>
              </a:rPr>
              <a:t> Exhaustively testing all parameter combinations (thorough but slow).</a:t>
            </a:r>
            <a:endParaRPr/>
          </a:p>
        </p:txBody>
      </p:sp>
      <p:sp>
        <p:nvSpPr>
          <p:cNvPr id="266" name="Google Shape;266;p23"/>
          <p:cNvSpPr txBox="1"/>
          <p:nvPr/>
        </p:nvSpPr>
        <p:spPr>
          <a:xfrm>
            <a:off x="1057275" y="454818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67" name="Google Shape;267;p23"/>
          <p:cNvSpPr txBox="1"/>
          <p:nvPr/>
        </p:nvSpPr>
        <p:spPr>
          <a:xfrm>
            <a:off x="1162050" y="4548187"/>
            <a:ext cx="42576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Randomized Search:</a:t>
            </a:r>
            <a:r>
              <a:rPr lang="en-US" sz="1500" b="0" i="0" u="none" strike="noStrike" cap="none">
                <a:solidFill>
                  <a:srgbClr val="CBD5E1"/>
                </a:solidFill>
                <a:latin typeface="Inter"/>
                <a:ea typeface="Inter"/>
                <a:cs typeface="Inter"/>
                <a:sym typeface="Inter"/>
              </a:rPr>
              <a:t> Sampling random combinations (faster, often just as effective).</a:t>
            </a:r>
            <a:endParaRPr/>
          </a:p>
        </p:txBody>
      </p:sp>
      <p:sp>
        <p:nvSpPr>
          <p:cNvPr id="268" name="Google Shape;268;p23"/>
          <p:cNvSpPr txBox="1"/>
          <p:nvPr/>
        </p:nvSpPr>
        <p:spPr>
          <a:xfrm>
            <a:off x="1057275" y="527208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269" name="Google Shape;269;p23"/>
          <p:cNvSpPr txBox="1"/>
          <p:nvPr/>
        </p:nvSpPr>
        <p:spPr>
          <a:xfrm>
            <a:off x="1162050" y="5272087"/>
            <a:ext cx="425767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Validation Curves:</a:t>
            </a:r>
            <a:r>
              <a:rPr lang="en-US" sz="1500" b="0" i="0" u="none" strike="noStrike" cap="none">
                <a:solidFill>
                  <a:srgbClr val="CBD5E1"/>
                </a:solidFill>
                <a:latin typeface="Inter"/>
                <a:ea typeface="Inter"/>
                <a:cs typeface="Inter"/>
                <a:sym typeface="Inter"/>
              </a:rPr>
              <a:t> Visualizing the trade-off between Bias and Variance to find the "Goldilocks" zone.</a:t>
            </a:r>
            <a:endParaRPr/>
          </a:p>
        </p:txBody>
      </p:sp>
      <p:sp>
        <p:nvSpPr>
          <p:cNvPr id="270" name="Google Shape;270;p23"/>
          <p:cNvSpPr txBox="1"/>
          <p:nvPr/>
        </p:nvSpPr>
        <p:spPr>
          <a:xfrm>
            <a:off x="581025" y="14287"/>
            <a:ext cx="11581447"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 Hyperparameter Tuning with Keras Tuner</a:t>
            </a:r>
            <a:endParaRPr dirty="0"/>
          </a:p>
        </p:txBody>
      </p:sp>
      <p:sp>
        <p:nvSpPr>
          <p:cNvPr id="271" name="Google Shape;271;p23"/>
          <p:cNvSpPr/>
          <p:nvPr/>
        </p:nvSpPr>
        <p:spPr>
          <a:xfrm>
            <a:off x="581025" y="76676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3" name="Picture 2" descr="A diagram of a computer">
            <a:extLst>
              <a:ext uri="{FF2B5EF4-FFF2-40B4-BE49-F238E27FC236}">
                <a16:creationId xmlns:a16="http://schemas.microsoft.com/office/drawing/2014/main" id="{6FE4765F-611D-C23A-9510-73934FB66874}"/>
              </a:ext>
            </a:extLst>
          </p:cNvPr>
          <p:cNvPicPr>
            <a:picLocks noChangeAspect="1"/>
          </p:cNvPicPr>
          <p:nvPr/>
        </p:nvPicPr>
        <p:blipFill>
          <a:blip r:embed="rId7"/>
          <a:stretch>
            <a:fillRect/>
          </a:stretch>
        </p:blipFill>
        <p:spPr>
          <a:xfrm>
            <a:off x="6066371" y="2127871"/>
            <a:ext cx="6099523" cy="36576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275"/>
        <p:cNvGrpSpPr/>
        <p:nvPr/>
      </p:nvGrpSpPr>
      <p:grpSpPr>
        <a:xfrm>
          <a:off x="0" y="0"/>
          <a:ext cx="0" cy="0"/>
          <a:chOff x="0" y="0"/>
          <a:chExt cx="0" cy="0"/>
        </a:xfrm>
      </p:grpSpPr>
      <p:pic>
        <p:nvPicPr>
          <p:cNvPr id="276" name="Google Shape;276;p24"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77" name="Google Shape;277;p24" descr="image.png"/>
          <p:cNvPicPr preferRelativeResize="0"/>
          <p:nvPr/>
        </p:nvPicPr>
        <p:blipFill rotWithShape="1">
          <a:blip r:embed="rId4">
            <a:alphaModFix/>
          </a:blip>
          <a:srcRect/>
          <a:stretch/>
        </p:blipFill>
        <p:spPr>
          <a:xfrm>
            <a:off x="615315" y="1397431"/>
            <a:ext cx="3451860" cy="3210664"/>
          </a:xfrm>
          <a:prstGeom prst="rect">
            <a:avLst/>
          </a:prstGeom>
          <a:noFill/>
          <a:ln>
            <a:noFill/>
          </a:ln>
        </p:spPr>
      </p:pic>
      <p:pic>
        <p:nvPicPr>
          <p:cNvPr id="278" name="Google Shape;278;p24" descr="image.png"/>
          <p:cNvPicPr preferRelativeResize="0"/>
          <p:nvPr/>
        </p:nvPicPr>
        <p:blipFill rotWithShape="1">
          <a:blip r:embed="rId5">
            <a:alphaModFix/>
          </a:blip>
          <a:srcRect/>
          <a:stretch/>
        </p:blipFill>
        <p:spPr>
          <a:xfrm>
            <a:off x="4387215" y="1397431"/>
            <a:ext cx="3451860" cy="3210664"/>
          </a:xfrm>
          <a:prstGeom prst="rect">
            <a:avLst/>
          </a:prstGeom>
          <a:noFill/>
          <a:ln>
            <a:noFill/>
          </a:ln>
        </p:spPr>
      </p:pic>
      <p:pic>
        <p:nvPicPr>
          <p:cNvPr id="279" name="Google Shape;279;p24" descr="image.png"/>
          <p:cNvPicPr preferRelativeResize="0"/>
          <p:nvPr/>
        </p:nvPicPr>
        <p:blipFill rotWithShape="1">
          <a:blip r:embed="rId6">
            <a:alphaModFix/>
          </a:blip>
          <a:srcRect/>
          <a:stretch/>
        </p:blipFill>
        <p:spPr>
          <a:xfrm>
            <a:off x="8124825" y="1397431"/>
            <a:ext cx="3451860" cy="3210664"/>
          </a:xfrm>
          <a:prstGeom prst="rect">
            <a:avLst/>
          </a:prstGeom>
          <a:noFill/>
          <a:ln>
            <a:noFill/>
          </a:ln>
        </p:spPr>
      </p:pic>
      <p:pic>
        <p:nvPicPr>
          <p:cNvPr id="280" name="Google Shape;280;p24" descr="image.png"/>
          <p:cNvPicPr preferRelativeResize="0"/>
          <p:nvPr/>
        </p:nvPicPr>
        <p:blipFill rotWithShape="1">
          <a:blip r:embed="rId7">
            <a:alphaModFix/>
          </a:blip>
          <a:srcRect/>
          <a:stretch/>
        </p:blipFill>
        <p:spPr>
          <a:xfrm>
            <a:off x="581025" y="4948237"/>
            <a:ext cx="11029950" cy="1695451"/>
          </a:xfrm>
          <a:prstGeom prst="rect">
            <a:avLst/>
          </a:prstGeom>
          <a:noFill/>
          <a:ln>
            <a:noFill/>
          </a:ln>
        </p:spPr>
      </p:pic>
      <p:sp>
        <p:nvSpPr>
          <p:cNvPr id="281" name="Google Shape;281;p24"/>
          <p:cNvSpPr txBox="1"/>
          <p:nvPr/>
        </p:nvSpPr>
        <p:spPr>
          <a:xfrm>
            <a:off x="803910" y="2445180"/>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Foundations</a:t>
            </a:r>
            <a:endParaRPr/>
          </a:p>
        </p:txBody>
      </p:sp>
      <p:sp>
        <p:nvSpPr>
          <p:cNvPr id="282" name="Google Shape;282;p24"/>
          <p:cNvSpPr txBox="1"/>
          <p:nvPr/>
        </p:nvSpPr>
        <p:spPr>
          <a:xfrm>
            <a:off x="876300" y="2959530"/>
            <a:ext cx="2895600" cy="9144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dirty="0">
                <a:solidFill>
                  <a:srgbClr val="CBD5E1"/>
                </a:solidFill>
                <a:latin typeface="Inter"/>
                <a:ea typeface="Inter"/>
                <a:cs typeface="Inter"/>
                <a:sym typeface="Inter"/>
              </a:rPr>
              <a:t>Mastered the core "Magical Trio" (Weights, Bias, Activation) and the architecture of CNNs.</a:t>
            </a:r>
            <a:endParaRPr dirty="0"/>
          </a:p>
        </p:txBody>
      </p:sp>
      <p:sp>
        <p:nvSpPr>
          <p:cNvPr id="283" name="Google Shape;283;p24"/>
          <p:cNvSpPr txBox="1"/>
          <p:nvPr/>
        </p:nvSpPr>
        <p:spPr>
          <a:xfrm>
            <a:off x="4575810" y="2445180"/>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Generative AI</a:t>
            </a:r>
            <a:endParaRPr/>
          </a:p>
        </p:txBody>
      </p:sp>
      <p:sp>
        <p:nvSpPr>
          <p:cNvPr id="284" name="Google Shape;284;p24"/>
          <p:cNvSpPr txBox="1"/>
          <p:nvPr/>
        </p:nvSpPr>
        <p:spPr>
          <a:xfrm>
            <a:off x="4648200" y="2959530"/>
            <a:ext cx="2895600" cy="9144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Moved beyond classification to generation, understanding the U-Net and Diffusion processes.</a:t>
            </a:r>
            <a:endParaRPr/>
          </a:p>
        </p:txBody>
      </p:sp>
      <p:sp>
        <p:nvSpPr>
          <p:cNvPr id="285" name="Google Shape;285;p24"/>
          <p:cNvSpPr txBox="1"/>
          <p:nvPr/>
        </p:nvSpPr>
        <p:spPr>
          <a:xfrm>
            <a:off x="8347710" y="2445180"/>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NLP &amp; Context</a:t>
            </a:r>
            <a:endParaRPr/>
          </a:p>
        </p:txBody>
      </p:sp>
      <p:sp>
        <p:nvSpPr>
          <p:cNvPr id="286" name="Google Shape;286;p24"/>
          <p:cNvSpPr txBox="1"/>
          <p:nvPr/>
        </p:nvSpPr>
        <p:spPr>
          <a:xfrm>
            <a:off x="8420100" y="2959530"/>
            <a:ext cx="2895600" cy="15240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Learned that language is complex and context-dependent, requiring advanced architectures like Transformers.</a:t>
            </a:r>
            <a:endParaRPr/>
          </a:p>
        </p:txBody>
      </p:sp>
      <p:sp>
        <p:nvSpPr>
          <p:cNvPr id="287" name="Google Shape;287;p24"/>
          <p:cNvSpPr txBox="1"/>
          <p:nvPr/>
        </p:nvSpPr>
        <p:spPr>
          <a:xfrm>
            <a:off x="615315" y="5653087"/>
            <a:ext cx="1096137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Practical Ops</a:t>
            </a:r>
            <a:endParaRPr/>
          </a:p>
        </p:txBody>
      </p:sp>
      <p:sp>
        <p:nvSpPr>
          <p:cNvPr id="288" name="Google Shape;288;p24"/>
          <p:cNvSpPr txBox="1"/>
          <p:nvPr/>
        </p:nvSpPr>
        <p:spPr>
          <a:xfrm>
            <a:off x="876300" y="6167437"/>
            <a:ext cx="10439400" cy="609600"/>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Gained skills in Transfer Learning (VGG16) and Hyperparameter Tuning to build efficient, production-ready models.</a:t>
            </a:r>
            <a:endParaRPr/>
          </a:p>
        </p:txBody>
      </p:sp>
      <p:pic>
        <p:nvPicPr>
          <p:cNvPr id="289" name="Google Shape;289;p24" descr="image.png"/>
          <p:cNvPicPr preferRelativeResize="0"/>
          <p:nvPr/>
        </p:nvPicPr>
        <p:blipFill rotWithShape="1">
          <a:blip r:embed="rId8">
            <a:alphaModFix/>
          </a:blip>
          <a:srcRect/>
          <a:stretch/>
        </p:blipFill>
        <p:spPr>
          <a:xfrm>
            <a:off x="2095500" y="1740330"/>
            <a:ext cx="457200" cy="457200"/>
          </a:xfrm>
          <a:prstGeom prst="rect">
            <a:avLst/>
          </a:prstGeom>
          <a:noFill/>
          <a:ln>
            <a:noFill/>
          </a:ln>
        </p:spPr>
      </p:pic>
      <p:pic>
        <p:nvPicPr>
          <p:cNvPr id="290" name="Google Shape;290;p24" descr="image.png"/>
          <p:cNvPicPr preferRelativeResize="0"/>
          <p:nvPr/>
        </p:nvPicPr>
        <p:blipFill rotWithShape="1">
          <a:blip r:embed="rId9">
            <a:alphaModFix/>
          </a:blip>
          <a:srcRect/>
          <a:stretch/>
        </p:blipFill>
        <p:spPr>
          <a:xfrm>
            <a:off x="5838825" y="1740330"/>
            <a:ext cx="514350" cy="457200"/>
          </a:xfrm>
          <a:prstGeom prst="rect">
            <a:avLst/>
          </a:prstGeom>
          <a:noFill/>
          <a:ln>
            <a:noFill/>
          </a:ln>
        </p:spPr>
      </p:pic>
      <p:pic>
        <p:nvPicPr>
          <p:cNvPr id="291" name="Google Shape;291;p24" descr="image.png"/>
          <p:cNvPicPr preferRelativeResize="0"/>
          <p:nvPr/>
        </p:nvPicPr>
        <p:blipFill rotWithShape="1">
          <a:blip r:embed="rId10">
            <a:alphaModFix/>
          </a:blip>
          <a:srcRect/>
          <a:stretch/>
        </p:blipFill>
        <p:spPr>
          <a:xfrm>
            <a:off x="9582150" y="1740330"/>
            <a:ext cx="571500" cy="457200"/>
          </a:xfrm>
          <a:prstGeom prst="rect">
            <a:avLst/>
          </a:prstGeom>
          <a:noFill/>
          <a:ln>
            <a:noFill/>
          </a:ln>
        </p:spPr>
      </p:pic>
      <p:pic>
        <p:nvPicPr>
          <p:cNvPr id="292" name="Google Shape;292;p24" descr="image.png"/>
          <p:cNvPicPr preferRelativeResize="0"/>
          <p:nvPr/>
        </p:nvPicPr>
        <p:blipFill rotWithShape="1">
          <a:blip r:embed="rId11">
            <a:alphaModFix/>
          </a:blip>
          <a:srcRect/>
          <a:stretch/>
        </p:blipFill>
        <p:spPr>
          <a:xfrm>
            <a:off x="5867400" y="4948237"/>
            <a:ext cx="457200" cy="457200"/>
          </a:xfrm>
          <a:prstGeom prst="rect">
            <a:avLst/>
          </a:prstGeom>
          <a:noFill/>
          <a:ln>
            <a:noFill/>
          </a:ln>
        </p:spPr>
      </p:pic>
      <p:sp>
        <p:nvSpPr>
          <p:cNvPr id="293" name="Google Shape;293;p24"/>
          <p:cNvSpPr txBox="1"/>
          <p:nvPr/>
        </p:nvSpPr>
        <p:spPr>
          <a:xfrm>
            <a:off x="581025" y="268980"/>
            <a:ext cx="11581447" cy="5810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Comprehensive Takeaways</a:t>
            </a:r>
            <a:endParaRPr dirty="0"/>
          </a:p>
        </p:txBody>
      </p:sp>
      <p:sp>
        <p:nvSpPr>
          <p:cNvPr id="294" name="Google Shape;294;p24"/>
          <p:cNvSpPr/>
          <p:nvPr/>
        </p:nvSpPr>
        <p:spPr>
          <a:xfrm>
            <a:off x="581025" y="34766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93">
          <a:extLst>
            <a:ext uri="{FF2B5EF4-FFF2-40B4-BE49-F238E27FC236}">
              <a16:creationId xmlns:a16="http://schemas.microsoft.com/office/drawing/2014/main" id="{59BC7CCB-3DB1-EDFA-62A5-FED47B76F937}"/>
            </a:ext>
          </a:extLst>
        </p:cNvPr>
        <p:cNvGrpSpPr/>
        <p:nvPr/>
      </p:nvGrpSpPr>
      <p:grpSpPr>
        <a:xfrm>
          <a:off x="0" y="0"/>
          <a:ext cx="0" cy="0"/>
          <a:chOff x="0" y="0"/>
          <a:chExt cx="0" cy="0"/>
        </a:xfrm>
      </p:grpSpPr>
      <p:pic>
        <p:nvPicPr>
          <p:cNvPr id="94" name="Google Shape;94;p14" descr="image.png">
            <a:extLst>
              <a:ext uri="{FF2B5EF4-FFF2-40B4-BE49-F238E27FC236}">
                <a16:creationId xmlns:a16="http://schemas.microsoft.com/office/drawing/2014/main" id="{8E253C2E-B3A5-4E1F-1634-922A9B6EAF9B}"/>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96" name="Google Shape;96;p14" descr="image.png">
            <a:extLst>
              <a:ext uri="{FF2B5EF4-FFF2-40B4-BE49-F238E27FC236}">
                <a16:creationId xmlns:a16="http://schemas.microsoft.com/office/drawing/2014/main" id="{32FED61A-EB2F-C237-C183-E307167715E4}"/>
              </a:ext>
            </a:extLst>
          </p:cNvPr>
          <p:cNvPicPr preferRelativeResize="0"/>
          <p:nvPr/>
        </p:nvPicPr>
        <p:blipFill rotWithShape="1">
          <a:blip r:embed="rId4">
            <a:alphaModFix/>
          </a:blip>
          <a:srcRect/>
          <a:stretch/>
        </p:blipFill>
        <p:spPr>
          <a:xfrm>
            <a:off x="6381750" y="1862137"/>
            <a:ext cx="5229225" cy="4286250"/>
          </a:xfrm>
          <a:prstGeom prst="rect">
            <a:avLst/>
          </a:prstGeom>
          <a:noFill/>
          <a:ln>
            <a:noFill/>
          </a:ln>
        </p:spPr>
      </p:pic>
      <p:sp>
        <p:nvSpPr>
          <p:cNvPr id="105" name="Google Shape;105;p14">
            <a:extLst>
              <a:ext uri="{FF2B5EF4-FFF2-40B4-BE49-F238E27FC236}">
                <a16:creationId xmlns:a16="http://schemas.microsoft.com/office/drawing/2014/main" id="{0F363D24-BB0E-AA30-C303-AD98EB96B9DB}"/>
              </a:ext>
            </a:extLst>
          </p:cNvPr>
          <p:cNvSpPr txBox="1"/>
          <p:nvPr/>
        </p:nvSpPr>
        <p:spPr>
          <a:xfrm>
            <a:off x="581025" y="376237"/>
            <a:ext cx="11581447"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Conclusion</a:t>
            </a:r>
            <a:endParaRPr dirty="0"/>
          </a:p>
        </p:txBody>
      </p:sp>
      <p:sp>
        <p:nvSpPr>
          <p:cNvPr id="106" name="Google Shape;106;p14">
            <a:extLst>
              <a:ext uri="{FF2B5EF4-FFF2-40B4-BE49-F238E27FC236}">
                <a16:creationId xmlns:a16="http://schemas.microsoft.com/office/drawing/2014/main" id="{066F6271-127D-401E-5918-3752E3FF5217}"/>
              </a:ext>
            </a:extLst>
          </p:cNvPr>
          <p:cNvSpPr/>
          <p:nvPr/>
        </p:nvSpPr>
        <p:spPr>
          <a:xfrm>
            <a:off x="581025" y="112871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3" name="TextBox 2">
            <a:extLst>
              <a:ext uri="{FF2B5EF4-FFF2-40B4-BE49-F238E27FC236}">
                <a16:creationId xmlns:a16="http://schemas.microsoft.com/office/drawing/2014/main" id="{A28B1FEF-5C9D-B6A5-13DB-72AA71AA0D45}"/>
              </a:ext>
            </a:extLst>
          </p:cNvPr>
          <p:cNvSpPr txBox="1"/>
          <p:nvPr/>
        </p:nvSpPr>
        <p:spPr>
          <a:xfrm>
            <a:off x="902367" y="1478249"/>
            <a:ext cx="10226844" cy="2400657"/>
          </a:xfrm>
          <a:prstGeom prst="rect">
            <a:avLst/>
          </a:prstGeom>
          <a:noFill/>
        </p:spPr>
        <p:txBody>
          <a:bodyPr wrap="square">
            <a:spAutoFit/>
          </a:bodyPr>
          <a:lstStyle/>
          <a:p>
            <a:r>
              <a:rPr lang="en-US" sz="1500" dirty="0">
                <a:solidFill>
                  <a:schemeClr val="bg1"/>
                </a:solidFill>
                <a:latin typeface="Inter" panose="020B0604020202020204" charset="0"/>
                <a:ea typeface="Inter" panose="020B0604020202020204" charset="0"/>
              </a:rPr>
              <a:t>In conclusion, this Capstone portfolio documents a transformative progression from mastering the fundamental building blocks of neural networks to engineering sophisticated, production-ready AI systems. By rigorously applying theory through hands-on experimentation—whether optimizing Convolutional Neural Networks for computer vision, fine-tuning hyperparameters for model stability, or architecting autonomous agents with Large Language Models—We have developed a robust technical foundation grounded in industry standards. This journey has moved beyond simple code execution to a deep, intuitive understanding of </a:t>
            </a:r>
            <a:r>
              <a:rPr lang="en-US" sz="1500" i="1" dirty="0">
                <a:solidFill>
                  <a:schemeClr val="bg1"/>
                </a:solidFill>
                <a:latin typeface="Inter" panose="020B0604020202020204" charset="0"/>
                <a:ea typeface="Inter" panose="020B0604020202020204" charset="0"/>
              </a:rPr>
              <a:t>why</a:t>
            </a:r>
            <a:r>
              <a:rPr lang="en-US" sz="1500" dirty="0">
                <a:solidFill>
                  <a:schemeClr val="bg1"/>
                </a:solidFill>
                <a:latin typeface="Inter" panose="020B0604020202020204" charset="0"/>
                <a:ea typeface="Inter" panose="020B0604020202020204" charset="0"/>
              </a:rPr>
              <a:t> models behave as they do, equipping us with the critical thinking skills necessary to navigate the complexities of modern AI. As the field rapidly evolves towards Generative AI and agentic workflows, the skills evidenced in this body of work demonstrate not just technical competence, but a readiness to drive innovation and solve complex, real-world problems in the dynamic landscape of Artificial Intelligence.</a:t>
            </a:r>
          </a:p>
        </p:txBody>
      </p:sp>
    </p:spTree>
    <p:extLst>
      <p:ext uri="{BB962C8B-B14F-4D97-AF65-F5344CB8AC3E}">
        <p14:creationId xmlns:p14="http://schemas.microsoft.com/office/powerpoint/2010/main" val="143333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83">
          <a:extLst>
            <a:ext uri="{FF2B5EF4-FFF2-40B4-BE49-F238E27FC236}">
              <a16:creationId xmlns:a16="http://schemas.microsoft.com/office/drawing/2014/main" id="{9393746B-5EF7-53D3-3709-18B8BF4723C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967BEA8-83EE-E816-EC6B-4C4B85B1566A}"/>
              </a:ext>
            </a:extLst>
          </p:cNvPr>
          <p:cNvSpPr txBox="1"/>
          <p:nvPr/>
        </p:nvSpPr>
        <p:spPr>
          <a:xfrm>
            <a:off x="264695" y="673783"/>
            <a:ext cx="11634537" cy="2031325"/>
          </a:xfrm>
          <a:prstGeom prst="rect">
            <a:avLst/>
          </a:prstGeom>
          <a:noFill/>
        </p:spPr>
        <p:txBody>
          <a:bodyPr wrap="square" rtlCol="0">
            <a:spAutoFit/>
          </a:bodyPr>
          <a:lstStyle/>
          <a:p>
            <a:r>
              <a:rPr lang="en-US" sz="2100" b="1" dirty="0">
                <a:solidFill>
                  <a:schemeClr val="bg1"/>
                </a:solidFill>
                <a:latin typeface="Inter" panose="020B0604020202020204" charset="0"/>
                <a:ea typeface="Inter" panose="020B0604020202020204" charset="0"/>
              </a:rPr>
              <a:t>Course Objectives and Scope </a:t>
            </a:r>
          </a:p>
          <a:p>
            <a:r>
              <a:rPr lang="en-US" sz="1500" dirty="0">
                <a:solidFill>
                  <a:schemeClr val="bg1"/>
                </a:solidFill>
                <a:latin typeface="Inter" panose="020B0604020202020204" charset="0"/>
                <a:ea typeface="Inter" panose="020B0604020202020204" charset="0"/>
              </a:rPr>
              <a:t>The primary objective of this course was to bridge the gap between theoretical machine learning concepts and practical, production-ready AI implementation. The curriculum was designed to provide a complete lifecycle understanding of Deep Learning, beginning with the fundamental mathematics of tensors and backpropagation and advancing to complex architectures like Diffusion models and Transformers. A significant focus was placed on mastering the "Neural Network Zoo"—understanding the distinct roles of Convolutional Neural Networks (CNNs) for computer vision versus Recurrent Neural Networks (RNNs) and Transformers for sequential data. Furthermore, the course aimed to develop proficiency in the industry’s two dominant frameworks, TensorFlow and PyTorch, ensuring the ability to not only build models but to deploy them effectively in scalable environments</a:t>
            </a:r>
            <a:r>
              <a:rPr lang="en-US" dirty="0">
                <a:solidFill>
                  <a:schemeClr val="bg1"/>
                </a:solidFill>
                <a:latin typeface="Inter" panose="020B0604020202020204" charset="0"/>
                <a:ea typeface="Inter" panose="020B0604020202020204" charset="0"/>
              </a:rPr>
              <a:t>.</a:t>
            </a:r>
          </a:p>
        </p:txBody>
      </p:sp>
      <p:sp>
        <p:nvSpPr>
          <p:cNvPr id="3" name="TextBox 2">
            <a:extLst>
              <a:ext uri="{FF2B5EF4-FFF2-40B4-BE49-F238E27FC236}">
                <a16:creationId xmlns:a16="http://schemas.microsoft.com/office/drawing/2014/main" id="{89DA73F0-45FB-B210-27FC-3412268DF341}"/>
              </a:ext>
            </a:extLst>
          </p:cNvPr>
          <p:cNvSpPr txBox="1"/>
          <p:nvPr/>
        </p:nvSpPr>
        <p:spPr>
          <a:xfrm>
            <a:off x="248647" y="3364849"/>
            <a:ext cx="11634537" cy="2646878"/>
          </a:xfrm>
          <a:prstGeom prst="rect">
            <a:avLst/>
          </a:prstGeom>
          <a:noFill/>
        </p:spPr>
        <p:txBody>
          <a:bodyPr wrap="square" rtlCol="0">
            <a:spAutoFit/>
          </a:bodyPr>
          <a:lstStyle/>
          <a:p>
            <a:r>
              <a:rPr lang="en-US" sz="2100" b="1" dirty="0">
                <a:solidFill>
                  <a:schemeClr val="bg1"/>
                </a:solidFill>
                <a:latin typeface="Inter" panose="020B0604020202020204" charset="0"/>
                <a:ea typeface="Inter" panose="020B0604020202020204" charset="0"/>
              </a:rPr>
              <a:t>Learning Perspective</a:t>
            </a:r>
          </a:p>
          <a:p>
            <a:r>
              <a:rPr lang="en-US" sz="1500" dirty="0">
                <a:solidFill>
                  <a:schemeClr val="bg1"/>
                </a:solidFill>
                <a:latin typeface="Inter" panose="020B0604020202020204" charset="0"/>
                <a:ea typeface="Inter" panose="020B0604020202020204" charset="0"/>
              </a:rPr>
              <a:t>The From a learner's perspective, the journey began by demystifying the "black box" of AI. We deconstructed neural networks into their "Magical Trio"—Weights, Bias, and Activation Functions—to understand exactly how machines make decisions. Through hands-on laboratories, we moved beyond simple theory to implementation. We built CNNs from scratch to classify MNIST digits, witnessing how deep layers extract features hierarchically, from simple edges to complex shapes.</a:t>
            </a:r>
          </a:p>
          <a:p>
            <a:endParaRPr lang="en-US" sz="1500" dirty="0">
              <a:solidFill>
                <a:schemeClr val="bg1"/>
              </a:solidFill>
              <a:latin typeface="Inter" panose="020B0604020202020204" charset="0"/>
              <a:ea typeface="Inter" panose="020B0604020202020204" charset="0"/>
            </a:endParaRPr>
          </a:p>
          <a:p>
            <a:r>
              <a:rPr lang="en-US" dirty="0">
                <a:solidFill>
                  <a:schemeClr val="bg1"/>
                </a:solidFill>
                <a:latin typeface="Inter" panose="020B0604020202020204" charset="0"/>
                <a:ea typeface="Inter" panose="020B0604020202020204" charset="0"/>
              </a:rPr>
              <a:t>We also tackled the nuanced challenges of Natural Language Processing (NLP). By analyzing linguistics through the lens of the film Arrival, we learned that language is context-dependent and non-linear, requiring rigorous preprocessing techniques like tokenization and lemmatization. Crucially, the coursework emphasized that "training" is only half the battle; we spent significant effort on model optimization, learning to diagnose underfitting versus overfitting and utilizing advanced hyperparameter tuning methods like Grid and Randomized Search to find the "Goldilocks" zone of model performance.</a:t>
            </a:r>
          </a:p>
        </p:txBody>
      </p:sp>
    </p:spTree>
    <p:extLst>
      <p:ext uri="{BB962C8B-B14F-4D97-AF65-F5344CB8AC3E}">
        <p14:creationId xmlns:p14="http://schemas.microsoft.com/office/powerpoint/2010/main" val="3843939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83">
          <a:extLst>
            <a:ext uri="{FF2B5EF4-FFF2-40B4-BE49-F238E27FC236}">
              <a16:creationId xmlns:a16="http://schemas.microsoft.com/office/drawing/2014/main" id="{BA481419-E7E8-0517-074B-1BAA3198EC3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4C2AF1A-938D-C7B4-201A-A2F4F360D8C0}"/>
              </a:ext>
            </a:extLst>
          </p:cNvPr>
          <p:cNvSpPr txBox="1"/>
          <p:nvPr/>
        </p:nvSpPr>
        <p:spPr>
          <a:xfrm>
            <a:off x="264695" y="673783"/>
            <a:ext cx="11634537" cy="2031325"/>
          </a:xfrm>
          <a:prstGeom prst="rect">
            <a:avLst/>
          </a:prstGeom>
          <a:noFill/>
        </p:spPr>
        <p:txBody>
          <a:bodyPr wrap="square" rtlCol="0">
            <a:spAutoFit/>
          </a:bodyPr>
          <a:lstStyle/>
          <a:p>
            <a:r>
              <a:rPr lang="en-US" sz="2100" b="1" dirty="0">
                <a:solidFill>
                  <a:schemeClr val="bg1"/>
                </a:solidFill>
                <a:latin typeface="Inter" panose="020B0604020202020204" charset="0"/>
                <a:ea typeface="Inter" panose="020B0604020202020204" charset="0"/>
              </a:rPr>
              <a:t>Real-World Takeaways and Future Application</a:t>
            </a:r>
          </a:p>
          <a:p>
            <a:r>
              <a:rPr lang="en-US" sz="1500" dirty="0">
                <a:solidFill>
                  <a:schemeClr val="bg1"/>
                </a:solidFill>
                <a:latin typeface="Inter" panose="020B0604020202020204" charset="0"/>
                <a:ea typeface="Inter" panose="020B0604020202020204" charset="0"/>
              </a:rPr>
              <a:t>As we prepare to apply these skills in the real world, the key takeaway is the ability to select the right tool for the specific problem. We now possess the discernment to choose TensorFlow for scalable, mobile, or IoT production environments versus PyTorch for rapid research and prototyping. We learned that efficiency often trumps novelty; our work with Transfer Learning (using VGG16) proved that leveraging pre-trained models is often more effective than training from scratch. Finally, our capstone work with Generative AI and autonomous Research Assistants using LangChain demonstrates that we are ready for the next frontier of AI: moving beyond static models to building functional, agentic workflows that can autonomously synthesize information and solve complex tasks.</a:t>
            </a:r>
            <a:endParaRPr lang="en-US" dirty="0">
              <a:solidFill>
                <a:schemeClr val="bg1"/>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1003513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93"/>
        <p:cNvGrpSpPr/>
        <p:nvPr/>
      </p:nvGrpSpPr>
      <p:grpSpPr>
        <a:xfrm>
          <a:off x="0" y="0"/>
          <a:ext cx="0" cy="0"/>
          <a:chOff x="0" y="0"/>
          <a:chExt cx="0" cy="0"/>
        </a:xfrm>
      </p:grpSpPr>
      <p:pic>
        <p:nvPicPr>
          <p:cNvPr id="94" name="Google Shape;94;p14"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95" name="Google Shape;95;p14" descr="image.png"/>
          <p:cNvPicPr preferRelativeResize="0"/>
          <p:nvPr/>
        </p:nvPicPr>
        <p:blipFill rotWithShape="1">
          <a:blip r:embed="rId4">
            <a:alphaModFix/>
          </a:blip>
          <a:srcRect/>
          <a:stretch/>
        </p:blipFill>
        <p:spPr>
          <a:xfrm>
            <a:off x="581025" y="1528762"/>
            <a:ext cx="5229225" cy="4953000"/>
          </a:xfrm>
          <a:prstGeom prst="rect">
            <a:avLst/>
          </a:prstGeom>
          <a:noFill/>
          <a:ln>
            <a:noFill/>
          </a:ln>
        </p:spPr>
      </p:pic>
      <p:sp>
        <p:nvSpPr>
          <p:cNvPr id="97" name="Google Shape;97;p14"/>
          <p:cNvSpPr txBox="1"/>
          <p:nvPr/>
        </p:nvSpPr>
        <p:spPr>
          <a:xfrm>
            <a:off x="971550" y="1919287"/>
            <a:ext cx="4670583"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Training vs. Validation</a:t>
            </a:r>
            <a:endParaRPr dirty="0"/>
          </a:p>
        </p:txBody>
      </p:sp>
      <p:sp>
        <p:nvSpPr>
          <p:cNvPr id="98" name="Google Shape;98;p14"/>
          <p:cNvSpPr txBox="1"/>
          <p:nvPr/>
        </p:nvSpPr>
        <p:spPr>
          <a:xfrm>
            <a:off x="971550" y="2576512"/>
            <a:ext cx="4448175" cy="9144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dirty="0">
                <a:solidFill>
                  <a:srgbClr val="CBD5E1"/>
                </a:solidFill>
                <a:latin typeface="Inter"/>
                <a:ea typeface="Inter"/>
                <a:cs typeface="Inter"/>
                <a:sym typeface="Inter"/>
              </a:rPr>
              <a:t>The model learns from the training set, while the validation set is used to tune hyperparameters and check for generalization.</a:t>
            </a:r>
            <a:endParaRPr dirty="0"/>
          </a:p>
        </p:txBody>
      </p:sp>
      <p:sp>
        <p:nvSpPr>
          <p:cNvPr id="99" name="Google Shape;99;p14"/>
          <p:cNvSpPr txBox="1"/>
          <p:nvPr/>
        </p:nvSpPr>
        <p:spPr>
          <a:xfrm>
            <a:off x="971550" y="3871912"/>
            <a:ext cx="4670583"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Fitting the Model</a:t>
            </a:r>
            <a:endParaRPr dirty="0"/>
          </a:p>
        </p:txBody>
      </p:sp>
      <p:sp>
        <p:nvSpPr>
          <p:cNvPr id="101" name="Google Shape;101;p14"/>
          <p:cNvSpPr txBox="1"/>
          <p:nvPr/>
        </p:nvSpPr>
        <p:spPr>
          <a:xfrm>
            <a:off x="1057275" y="449103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02" name="Google Shape;102;p14"/>
          <p:cNvSpPr txBox="1"/>
          <p:nvPr/>
        </p:nvSpPr>
        <p:spPr>
          <a:xfrm>
            <a:off x="1162050" y="4491037"/>
            <a:ext cx="42576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Underfitting (High Bias):</a:t>
            </a:r>
            <a:r>
              <a:rPr lang="en-US" sz="1500" b="0" i="0" u="none" strike="noStrike" cap="none">
                <a:solidFill>
                  <a:srgbClr val="CBD5E1"/>
                </a:solidFill>
                <a:latin typeface="Inter"/>
                <a:ea typeface="Inter"/>
                <a:cs typeface="Inter"/>
                <a:sym typeface="Inter"/>
              </a:rPr>
              <a:t> Model is too simple; fails to capture patterns.</a:t>
            </a:r>
            <a:endParaRPr/>
          </a:p>
        </p:txBody>
      </p:sp>
      <p:sp>
        <p:nvSpPr>
          <p:cNvPr id="103" name="Google Shape;103;p14"/>
          <p:cNvSpPr txBox="1"/>
          <p:nvPr/>
        </p:nvSpPr>
        <p:spPr>
          <a:xfrm>
            <a:off x="1057275" y="521493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04" name="Google Shape;104;p14"/>
          <p:cNvSpPr txBox="1"/>
          <p:nvPr/>
        </p:nvSpPr>
        <p:spPr>
          <a:xfrm>
            <a:off x="1162050" y="5214937"/>
            <a:ext cx="42576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Overfitting (High Variance):</a:t>
            </a:r>
            <a:r>
              <a:rPr lang="en-US" sz="1500" b="0" i="0" u="none" strike="noStrike" cap="none">
                <a:solidFill>
                  <a:srgbClr val="CBD5E1"/>
                </a:solidFill>
                <a:latin typeface="Inter"/>
                <a:ea typeface="Inter"/>
                <a:cs typeface="Inter"/>
                <a:sym typeface="Inter"/>
              </a:rPr>
              <a:t> Model is too complex; memorizes noise instead of data.</a:t>
            </a:r>
            <a:endParaRPr/>
          </a:p>
        </p:txBody>
      </p:sp>
      <p:sp>
        <p:nvSpPr>
          <p:cNvPr id="105" name="Google Shape;105;p14"/>
          <p:cNvSpPr txBox="1"/>
          <p:nvPr/>
        </p:nvSpPr>
        <p:spPr>
          <a:xfrm>
            <a:off x="581025" y="376237"/>
            <a:ext cx="11581447" cy="5810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Machine Learning Fundamentals</a:t>
            </a:r>
            <a:endParaRPr dirty="0"/>
          </a:p>
        </p:txBody>
      </p:sp>
      <p:sp>
        <p:nvSpPr>
          <p:cNvPr id="106" name="Google Shape;106;p14"/>
          <p:cNvSpPr/>
          <p:nvPr/>
        </p:nvSpPr>
        <p:spPr>
          <a:xfrm>
            <a:off x="581025" y="112871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2050" name="Picture 2" descr="Image from utexas.edu">
            <a:extLst>
              <a:ext uri="{FF2B5EF4-FFF2-40B4-BE49-F238E27FC236}">
                <a16:creationId xmlns:a16="http://schemas.microsoft.com/office/drawing/2014/main" id="{B00E8420-400C-1C4A-62A8-115A97678D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69022" y="1366744"/>
            <a:ext cx="5303520" cy="53035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110"/>
        <p:cNvGrpSpPr/>
        <p:nvPr/>
      </p:nvGrpSpPr>
      <p:grpSpPr>
        <a:xfrm>
          <a:off x="0" y="0"/>
          <a:ext cx="0" cy="0"/>
          <a:chOff x="0" y="0"/>
          <a:chExt cx="0" cy="0"/>
        </a:xfrm>
      </p:grpSpPr>
      <p:pic>
        <p:nvPicPr>
          <p:cNvPr id="111" name="Google Shape;111;p15"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12" name="Google Shape;112;p15" descr="image.png"/>
          <p:cNvPicPr preferRelativeResize="0"/>
          <p:nvPr/>
        </p:nvPicPr>
        <p:blipFill rotWithShape="1">
          <a:blip r:embed="rId4">
            <a:alphaModFix/>
          </a:blip>
          <a:srcRect/>
          <a:stretch/>
        </p:blipFill>
        <p:spPr>
          <a:xfrm>
            <a:off x="581025" y="2219325"/>
            <a:ext cx="3486150" cy="3571875"/>
          </a:xfrm>
          <a:prstGeom prst="rect">
            <a:avLst/>
          </a:prstGeom>
          <a:noFill/>
          <a:ln>
            <a:noFill/>
          </a:ln>
        </p:spPr>
      </p:pic>
      <p:pic>
        <p:nvPicPr>
          <p:cNvPr id="113" name="Google Shape;113;p15" descr="image.png"/>
          <p:cNvPicPr preferRelativeResize="0"/>
          <p:nvPr/>
        </p:nvPicPr>
        <p:blipFill rotWithShape="1">
          <a:blip r:embed="rId5">
            <a:alphaModFix/>
          </a:blip>
          <a:srcRect/>
          <a:stretch/>
        </p:blipFill>
        <p:spPr>
          <a:xfrm>
            <a:off x="4352925" y="2219325"/>
            <a:ext cx="3486150" cy="3571875"/>
          </a:xfrm>
          <a:prstGeom prst="rect">
            <a:avLst/>
          </a:prstGeom>
          <a:noFill/>
          <a:ln>
            <a:noFill/>
          </a:ln>
        </p:spPr>
      </p:pic>
      <p:pic>
        <p:nvPicPr>
          <p:cNvPr id="114" name="Google Shape;114;p15" descr="image.png"/>
          <p:cNvPicPr preferRelativeResize="0"/>
          <p:nvPr/>
        </p:nvPicPr>
        <p:blipFill rotWithShape="1">
          <a:blip r:embed="rId6">
            <a:alphaModFix/>
          </a:blip>
          <a:srcRect/>
          <a:stretch/>
        </p:blipFill>
        <p:spPr>
          <a:xfrm>
            <a:off x="8124825" y="2219325"/>
            <a:ext cx="3486150" cy="3571875"/>
          </a:xfrm>
          <a:prstGeom prst="rect">
            <a:avLst/>
          </a:prstGeom>
          <a:noFill/>
          <a:ln>
            <a:noFill/>
          </a:ln>
        </p:spPr>
      </p:pic>
      <p:sp>
        <p:nvSpPr>
          <p:cNvPr id="115" name="Google Shape;115;p15"/>
          <p:cNvSpPr txBox="1"/>
          <p:nvPr/>
        </p:nvSpPr>
        <p:spPr>
          <a:xfrm>
            <a:off x="803910" y="3267075"/>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Weights</a:t>
            </a:r>
            <a:endParaRPr/>
          </a:p>
        </p:txBody>
      </p:sp>
      <p:sp>
        <p:nvSpPr>
          <p:cNvPr id="116" name="Google Shape;116;p15"/>
          <p:cNvSpPr txBox="1"/>
          <p:nvPr/>
        </p:nvSpPr>
        <p:spPr>
          <a:xfrm>
            <a:off x="876300" y="3781425"/>
            <a:ext cx="2895600" cy="1219200"/>
          </a:xfrm>
          <a:prstGeom prst="rect">
            <a:avLst/>
          </a:prstGeom>
          <a:noFill/>
          <a:ln>
            <a:noFill/>
          </a:ln>
        </p:spPr>
        <p:txBody>
          <a:bodyPr spcFirstLastPara="1" wrap="square" lIns="0" tIns="0" rIns="0" bIns="0" anchor="t" anchorCtr="0">
            <a:spAutoFit/>
          </a:bodyPr>
          <a:lstStyle/>
          <a:p>
            <a:pPr marL="0" marR="0" lvl="0" indent="0" algn="ctr" rtl="0">
              <a:lnSpc>
                <a:spcPct val="133333"/>
              </a:lnSpc>
              <a:spcBef>
                <a:spcPts val="0"/>
              </a:spcBef>
              <a:spcAft>
                <a:spcPts val="0"/>
              </a:spcAft>
              <a:buNone/>
            </a:pPr>
            <a:r>
              <a:rPr lang="en-US" sz="1500" b="1" i="0" u="none" strike="noStrike" cap="none" dirty="0">
                <a:solidFill>
                  <a:srgbClr val="CBD5E1"/>
                </a:solidFill>
                <a:latin typeface="Inter"/>
                <a:ea typeface="Inter"/>
                <a:cs typeface="Inter"/>
                <a:sym typeface="Inter"/>
              </a:rPr>
              <a:t>"The Importance Knobs"</a:t>
            </a:r>
            <a:br>
              <a:rPr lang="en-US" sz="1800" b="0" i="0" u="none" strike="noStrike" cap="none" dirty="0">
                <a:solidFill>
                  <a:schemeClr val="dk1"/>
                </a:solidFill>
                <a:latin typeface="Calibri"/>
                <a:ea typeface="Calibri"/>
                <a:cs typeface="Calibri"/>
                <a:sym typeface="Calibri"/>
              </a:rPr>
            </a:br>
            <a:r>
              <a:rPr lang="en-US" sz="1500" b="0" i="0" u="none" strike="noStrike" cap="none" dirty="0">
                <a:solidFill>
                  <a:srgbClr val="CBD5E1"/>
                </a:solidFill>
                <a:latin typeface="Inter"/>
                <a:ea typeface="Inter"/>
                <a:cs typeface="Inter"/>
                <a:sym typeface="Inter"/>
              </a:rPr>
              <a:t> Determines how much influence a specific input (like a pixel) has on the output.</a:t>
            </a:r>
            <a:endParaRPr dirty="0"/>
          </a:p>
        </p:txBody>
      </p:sp>
      <p:sp>
        <p:nvSpPr>
          <p:cNvPr id="117" name="Google Shape;117;p15"/>
          <p:cNvSpPr txBox="1"/>
          <p:nvPr/>
        </p:nvSpPr>
        <p:spPr>
          <a:xfrm>
            <a:off x="4575810" y="3267075"/>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Bias</a:t>
            </a:r>
            <a:endParaRPr/>
          </a:p>
        </p:txBody>
      </p:sp>
      <p:sp>
        <p:nvSpPr>
          <p:cNvPr id="118" name="Google Shape;118;p15"/>
          <p:cNvSpPr txBox="1"/>
          <p:nvPr/>
        </p:nvSpPr>
        <p:spPr>
          <a:xfrm>
            <a:off x="4648200" y="3781425"/>
            <a:ext cx="2895600" cy="1524000"/>
          </a:xfrm>
          <a:prstGeom prst="rect">
            <a:avLst/>
          </a:prstGeom>
          <a:noFill/>
          <a:ln>
            <a:noFill/>
          </a:ln>
        </p:spPr>
        <p:txBody>
          <a:bodyPr spcFirstLastPara="1" wrap="square" lIns="0" tIns="0" rIns="0" bIns="0" anchor="t" anchorCtr="0">
            <a:spAutoFit/>
          </a:bodyPr>
          <a:lstStyle/>
          <a:p>
            <a:pPr marL="0" marR="0" lvl="0" indent="0" algn="ctr" rtl="0">
              <a:lnSpc>
                <a:spcPct val="133333"/>
              </a:lnSpc>
              <a:spcBef>
                <a:spcPts val="0"/>
              </a:spcBef>
              <a:spcAft>
                <a:spcPts val="0"/>
              </a:spcAft>
              <a:buNone/>
            </a:pPr>
            <a:r>
              <a:rPr lang="en-US" sz="1500" b="1" i="0" u="none" strike="noStrike" cap="none">
                <a:solidFill>
                  <a:srgbClr val="CBD5E1"/>
                </a:solidFill>
                <a:latin typeface="Inter"/>
                <a:ea typeface="Inter"/>
                <a:cs typeface="Inter"/>
                <a:sym typeface="Inter"/>
              </a:rPr>
              <a:t>"The Starting Point Boost"</a:t>
            </a:r>
            <a:br>
              <a:rPr lang="en-US" sz="1800" b="0" i="0" u="none" strike="noStrike" cap="none">
                <a:solidFill>
                  <a:schemeClr val="dk1"/>
                </a:solidFill>
                <a:latin typeface="Calibri"/>
                <a:ea typeface="Calibri"/>
                <a:cs typeface="Calibri"/>
                <a:sym typeface="Calibri"/>
              </a:rPr>
            </a:br>
            <a:r>
              <a:rPr lang="en-US" sz="1500" b="0" i="0" u="none" strike="noStrike" cap="none">
                <a:solidFill>
                  <a:srgbClr val="CBD5E1"/>
                </a:solidFill>
                <a:latin typeface="Inter"/>
                <a:ea typeface="Inter"/>
                <a:cs typeface="Inter"/>
                <a:sym typeface="Inter"/>
              </a:rPr>
              <a:t> Allows the model to shift the activation function, ensuring a neuron can fire even with zero inputs.</a:t>
            </a:r>
            <a:endParaRPr/>
          </a:p>
        </p:txBody>
      </p:sp>
      <p:sp>
        <p:nvSpPr>
          <p:cNvPr id="119" name="Google Shape;119;p15"/>
          <p:cNvSpPr txBox="1"/>
          <p:nvPr/>
        </p:nvSpPr>
        <p:spPr>
          <a:xfrm>
            <a:off x="8347710" y="3267075"/>
            <a:ext cx="3040380" cy="323850"/>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Activation Function</a:t>
            </a:r>
            <a:endParaRPr/>
          </a:p>
        </p:txBody>
      </p:sp>
      <p:sp>
        <p:nvSpPr>
          <p:cNvPr id="120" name="Google Shape;120;p15"/>
          <p:cNvSpPr txBox="1"/>
          <p:nvPr/>
        </p:nvSpPr>
        <p:spPr>
          <a:xfrm>
            <a:off x="8420100" y="3781425"/>
            <a:ext cx="2895600" cy="1219200"/>
          </a:xfrm>
          <a:prstGeom prst="rect">
            <a:avLst/>
          </a:prstGeom>
          <a:noFill/>
          <a:ln>
            <a:noFill/>
          </a:ln>
        </p:spPr>
        <p:txBody>
          <a:bodyPr spcFirstLastPara="1" wrap="square" lIns="0" tIns="0" rIns="0" bIns="0" anchor="t" anchorCtr="0">
            <a:spAutoFit/>
          </a:bodyPr>
          <a:lstStyle/>
          <a:p>
            <a:pPr marL="0" marR="0" lvl="0" indent="0" algn="ctr" rtl="0">
              <a:lnSpc>
                <a:spcPct val="133333"/>
              </a:lnSpc>
              <a:spcBef>
                <a:spcPts val="0"/>
              </a:spcBef>
              <a:spcAft>
                <a:spcPts val="0"/>
              </a:spcAft>
              <a:buNone/>
            </a:pPr>
            <a:r>
              <a:rPr lang="en-US" sz="1500" b="1" i="0" u="none" strike="noStrike" cap="none">
                <a:solidFill>
                  <a:srgbClr val="CBD5E1"/>
                </a:solidFill>
                <a:latin typeface="Inter"/>
                <a:ea typeface="Inter"/>
                <a:cs typeface="Inter"/>
                <a:sym typeface="Inter"/>
              </a:rPr>
              <a:t>"The Go/No-Go Switch"</a:t>
            </a:r>
            <a:br>
              <a:rPr lang="en-US" sz="1800" b="0" i="0" u="none" strike="noStrike" cap="none">
                <a:solidFill>
                  <a:schemeClr val="dk1"/>
                </a:solidFill>
                <a:latin typeface="Calibri"/>
                <a:ea typeface="Calibri"/>
                <a:cs typeface="Calibri"/>
                <a:sym typeface="Calibri"/>
              </a:rPr>
            </a:br>
            <a:r>
              <a:rPr lang="en-US" sz="1500" b="0" i="0" u="none" strike="noStrike" cap="none">
                <a:solidFill>
                  <a:srgbClr val="CBD5E1"/>
                </a:solidFill>
                <a:latin typeface="Inter"/>
                <a:ea typeface="Inter"/>
                <a:cs typeface="Inter"/>
                <a:sym typeface="Inter"/>
              </a:rPr>
              <a:t> Introduces non-linearity (e.g., ReLU), deciding if a neuron should pass the signal forward.</a:t>
            </a:r>
            <a:endParaRPr/>
          </a:p>
        </p:txBody>
      </p:sp>
      <p:pic>
        <p:nvPicPr>
          <p:cNvPr id="121" name="Google Shape;121;p15" descr="image.png"/>
          <p:cNvPicPr preferRelativeResize="0"/>
          <p:nvPr/>
        </p:nvPicPr>
        <p:blipFill rotWithShape="1">
          <a:blip r:embed="rId7">
            <a:alphaModFix/>
          </a:blip>
          <a:srcRect/>
          <a:stretch/>
        </p:blipFill>
        <p:spPr>
          <a:xfrm>
            <a:off x="2095500" y="2562225"/>
            <a:ext cx="457200" cy="457200"/>
          </a:xfrm>
          <a:prstGeom prst="rect">
            <a:avLst/>
          </a:prstGeom>
          <a:noFill/>
          <a:ln>
            <a:noFill/>
          </a:ln>
        </p:spPr>
      </p:pic>
      <p:pic>
        <p:nvPicPr>
          <p:cNvPr id="122" name="Google Shape;122;p15" descr="image.png"/>
          <p:cNvPicPr preferRelativeResize="0"/>
          <p:nvPr/>
        </p:nvPicPr>
        <p:blipFill rotWithShape="1">
          <a:blip r:embed="rId8">
            <a:alphaModFix/>
          </a:blip>
          <a:srcRect/>
          <a:stretch/>
        </p:blipFill>
        <p:spPr>
          <a:xfrm>
            <a:off x="5867400" y="2562225"/>
            <a:ext cx="457200" cy="457200"/>
          </a:xfrm>
          <a:prstGeom prst="rect">
            <a:avLst/>
          </a:prstGeom>
          <a:noFill/>
          <a:ln>
            <a:noFill/>
          </a:ln>
        </p:spPr>
      </p:pic>
      <p:pic>
        <p:nvPicPr>
          <p:cNvPr id="123" name="Google Shape;123;p15" descr="image.png"/>
          <p:cNvPicPr preferRelativeResize="0"/>
          <p:nvPr/>
        </p:nvPicPr>
        <p:blipFill rotWithShape="1">
          <a:blip r:embed="rId9">
            <a:alphaModFix/>
          </a:blip>
          <a:srcRect/>
          <a:stretch/>
        </p:blipFill>
        <p:spPr>
          <a:xfrm>
            <a:off x="9610725" y="2562225"/>
            <a:ext cx="514350" cy="457200"/>
          </a:xfrm>
          <a:prstGeom prst="rect">
            <a:avLst/>
          </a:prstGeom>
          <a:noFill/>
          <a:ln>
            <a:noFill/>
          </a:ln>
        </p:spPr>
      </p:pic>
      <p:sp>
        <p:nvSpPr>
          <p:cNvPr id="124" name="Google Shape;124;p15"/>
          <p:cNvSpPr txBox="1"/>
          <p:nvPr/>
        </p:nvSpPr>
        <p:spPr>
          <a:xfrm>
            <a:off x="581025" y="581025"/>
            <a:ext cx="11581447" cy="5810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Neural Networks: The Magical Trio</a:t>
            </a:r>
            <a:endParaRPr dirty="0"/>
          </a:p>
        </p:txBody>
      </p:sp>
      <p:sp>
        <p:nvSpPr>
          <p:cNvPr id="125" name="Google Shape;125;p15"/>
          <p:cNvSpPr/>
          <p:nvPr/>
        </p:nvSpPr>
        <p:spPr>
          <a:xfrm>
            <a:off x="581025" y="1333500"/>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129"/>
        <p:cNvGrpSpPr/>
        <p:nvPr/>
      </p:nvGrpSpPr>
      <p:grpSpPr>
        <a:xfrm>
          <a:off x="0" y="0"/>
          <a:ext cx="0" cy="0"/>
          <a:chOff x="0" y="0"/>
          <a:chExt cx="0" cy="0"/>
        </a:xfrm>
      </p:grpSpPr>
      <p:pic>
        <p:nvPicPr>
          <p:cNvPr id="130" name="Google Shape;130;p16" descr="image.png"/>
          <p:cNvPicPr preferRelativeResize="0"/>
          <p:nvPr/>
        </p:nvPicPr>
        <p:blipFill rotWithShape="1">
          <a:blip r:embed="rId3">
            <a:alphaModFix/>
          </a:blip>
          <a:srcRect/>
          <a:stretch/>
        </p:blipFill>
        <p:spPr>
          <a:xfrm>
            <a:off x="0" y="0"/>
            <a:ext cx="12192000" cy="6858000"/>
          </a:xfrm>
          <a:prstGeom prst="rect">
            <a:avLst/>
          </a:prstGeom>
          <a:noFill/>
          <a:ln>
            <a:noFill/>
          </a:ln>
        </p:spPr>
      </p:pic>
      <p:graphicFrame>
        <p:nvGraphicFramePr>
          <p:cNvPr id="131" name="Google Shape;131;p16"/>
          <p:cNvGraphicFramePr/>
          <p:nvPr>
            <p:extLst>
              <p:ext uri="{D42A27DB-BD31-4B8C-83A1-F6EECF244321}">
                <p14:modId xmlns:p14="http://schemas.microsoft.com/office/powerpoint/2010/main" val="324961990"/>
              </p:ext>
            </p:extLst>
          </p:nvPr>
        </p:nvGraphicFramePr>
        <p:xfrm>
          <a:off x="581025" y="2302222"/>
          <a:ext cx="11029950" cy="3406125"/>
        </p:xfrm>
        <a:graphic>
          <a:graphicData uri="http://schemas.openxmlformats.org/drawingml/2006/table">
            <a:tbl>
              <a:tblPr firstRow="1" bandRow="1">
                <a:noFill/>
                <a:tableStyleId>{A62F2AB0-BF5B-4854-9D56-B42DB3B363E0}</a:tableStyleId>
              </a:tblPr>
              <a:tblGrid>
                <a:gridCol w="1585175">
                  <a:extLst>
                    <a:ext uri="{9D8B030D-6E8A-4147-A177-3AD203B41FA5}">
                      <a16:colId xmlns:a16="http://schemas.microsoft.com/office/drawing/2014/main" val="20000"/>
                    </a:ext>
                  </a:extLst>
                </a:gridCol>
                <a:gridCol w="4736600">
                  <a:extLst>
                    <a:ext uri="{9D8B030D-6E8A-4147-A177-3AD203B41FA5}">
                      <a16:colId xmlns:a16="http://schemas.microsoft.com/office/drawing/2014/main" val="20001"/>
                    </a:ext>
                  </a:extLst>
                </a:gridCol>
                <a:gridCol w="4708175">
                  <a:extLst>
                    <a:ext uri="{9D8B030D-6E8A-4147-A177-3AD203B41FA5}">
                      <a16:colId xmlns:a16="http://schemas.microsoft.com/office/drawing/2014/main" val="20002"/>
                    </a:ext>
                  </a:extLst>
                </a:gridCol>
              </a:tblGrid>
              <a:tr h="681225">
                <a:tc>
                  <a:txBody>
                    <a:bodyPr/>
                    <a:lstStyle/>
                    <a:p>
                      <a:pPr marL="0" marR="0" lvl="0" indent="0" algn="l" rtl="0">
                        <a:spcBef>
                          <a:spcPts val="0"/>
                        </a:spcBef>
                        <a:spcAft>
                          <a:spcPts val="0"/>
                        </a:spcAft>
                        <a:buNone/>
                      </a:pPr>
                      <a:r>
                        <a:rPr lang="en-US" sz="1200" b="0" i="0" u="none" strike="noStrike" cap="none">
                          <a:solidFill>
                            <a:srgbClr val="38BDF8"/>
                          </a:solidFill>
                          <a:latin typeface="Inter SemiBold"/>
                          <a:ea typeface="Inter SemiBold"/>
                          <a:cs typeface="Inter SemiBold"/>
                          <a:sym typeface="Inter SemiBold"/>
                        </a:rPr>
                        <a:t>Feature</a:t>
                      </a:r>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E293B"/>
                    </a:solidFill>
                  </a:tcPr>
                </a:tc>
                <a:tc>
                  <a:txBody>
                    <a:bodyPr/>
                    <a:lstStyle/>
                    <a:p>
                      <a:pPr marL="0" marR="0" lvl="0" indent="0" algn="l" rtl="0">
                        <a:spcBef>
                          <a:spcPts val="0"/>
                        </a:spcBef>
                        <a:spcAft>
                          <a:spcPts val="0"/>
                        </a:spcAft>
                        <a:buNone/>
                      </a:pPr>
                      <a:r>
                        <a:rPr lang="en-US" sz="1200" b="0" i="0" u="none" strike="noStrike" cap="none" dirty="0">
                          <a:solidFill>
                            <a:srgbClr val="38BDF8"/>
                          </a:solidFill>
                          <a:latin typeface="Inter SemiBold"/>
                          <a:ea typeface="Inter SemiBold"/>
                          <a:cs typeface="Inter SemiBold"/>
                          <a:sym typeface="Inter SemiBold"/>
                        </a:rPr>
                        <a:t>PyTorch (Meta AI)</a:t>
                      </a:r>
                      <a:endParaRPr dirty="0"/>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E293B"/>
                    </a:solidFill>
                  </a:tcPr>
                </a:tc>
                <a:tc>
                  <a:txBody>
                    <a:bodyPr/>
                    <a:lstStyle/>
                    <a:p>
                      <a:pPr marL="0" marR="0" lvl="0" indent="0" algn="l" rtl="0">
                        <a:spcBef>
                          <a:spcPts val="0"/>
                        </a:spcBef>
                        <a:spcAft>
                          <a:spcPts val="0"/>
                        </a:spcAft>
                        <a:buNone/>
                      </a:pPr>
                      <a:r>
                        <a:rPr lang="en-US" sz="1200" b="0" i="0" u="none" strike="noStrike" cap="none">
                          <a:solidFill>
                            <a:srgbClr val="38BDF8"/>
                          </a:solidFill>
                          <a:latin typeface="Inter SemiBold"/>
                          <a:ea typeface="Inter SemiBold"/>
                          <a:cs typeface="Inter SemiBold"/>
                          <a:sym typeface="Inter SemiBold"/>
                        </a:rPr>
                        <a:t>TensorFlow (Google Brain)</a:t>
                      </a:r>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1E293B"/>
                    </a:solidFill>
                  </a:tcPr>
                </a:tc>
                <a:extLst>
                  <a:ext uri="{0D108BD9-81ED-4DB2-BD59-A6C34878D82A}">
                    <a16:rowId xmlns:a16="http://schemas.microsoft.com/office/drawing/2014/main" val="10000"/>
                  </a:ext>
                </a:extLst>
              </a:tr>
              <a:tr h="681225">
                <a:tc>
                  <a:txBody>
                    <a:bodyPr/>
                    <a:lstStyle/>
                    <a:p>
                      <a:pPr marL="0" marR="0" lvl="0" indent="0" algn="l" rtl="0">
                        <a:spcBef>
                          <a:spcPts val="0"/>
                        </a:spcBef>
                        <a:spcAft>
                          <a:spcPts val="0"/>
                        </a:spcAft>
                        <a:buNone/>
                      </a:pPr>
                      <a:r>
                        <a:rPr lang="en-US" sz="1500" b="1" i="0" u="none" strike="noStrike" cap="none" dirty="0">
                          <a:solidFill>
                            <a:schemeClr val="tx1"/>
                          </a:solidFill>
                          <a:latin typeface="Inter"/>
                          <a:ea typeface="Inter"/>
                          <a:cs typeface="Inter"/>
                          <a:sym typeface="Inter"/>
                        </a:rPr>
                        <a:t>Graph Type</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a:solidFill>
                            <a:schemeClr val="tx1"/>
                          </a:solidFill>
                          <a:latin typeface="Inter"/>
                          <a:ea typeface="Inter"/>
                          <a:cs typeface="Inter"/>
                          <a:sym typeface="Inter"/>
                        </a:rPr>
                        <a:t>Dynamic (Define-by-Run)</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a:solidFill>
                            <a:schemeClr val="tx1"/>
                          </a:solidFill>
                          <a:latin typeface="Inter"/>
                          <a:ea typeface="Inter"/>
                          <a:cs typeface="Inter"/>
                          <a:sym typeface="Inter"/>
                        </a:rPr>
                        <a:t>Static (Historically), now Eager Mode</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681225">
                <a:tc>
                  <a:txBody>
                    <a:bodyPr/>
                    <a:lstStyle/>
                    <a:p>
                      <a:pPr marL="0" marR="0" lvl="0" indent="0" algn="l" rtl="0">
                        <a:spcBef>
                          <a:spcPts val="0"/>
                        </a:spcBef>
                        <a:spcAft>
                          <a:spcPts val="0"/>
                        </a:spcAft>
                        <a:buNone/>
                      </a:pPr>
                      <a:r>
                        <a:rPr lang="en-US" sz="1500" b="1" i="0" u="none" strike="noStrike" cap="none" dirty="0">
                          <a:solidFill>
                            <a:schemeClr val="tx1"/>
                          </a:solidFill>
                          <a:latin typeface="Inter"/>
                          <a:ea typeface="Inter"/>
                          <a:cs typeface="Inter"/>
                          <a:sym typeface="Inter"/>
                        </a:rPr>
                        <a:t>Strengths</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dirty="0">
                          <a:solidFill>
                            <a:schemeClr val="tx1"/>
                          </a:solidFill>
                          <a:latin typeface="Inter"/>
                          <a:ea typeface="Inter"/>
                          <a:cs typeface="Inter"/>
                          <a:sym typeface="Inter"/>
                        </a:rPr>
                        <a:t>Research flexibility, debugging, Pythonic nature</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a:solidFill>
                            <a:schemeClr val="tx1"/>
                          </a:solidFill>
                          <a:latin typeface="Inter"/>
                          <a:ea typeface="Inter"/>
                          <a:cs typeface="Inter"/>
                          <a:sym typeface="Inter"/>
                        </a:rPr>
                        <a:t>Scalability, production deployment (TF Serving)</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681225">
                <a:tc>
                  <a:txBody>
                    <a:bodyPr/>
                    <a:lstStyle/>
                    <a:p>
                      <a:pPr marL="0" marR="0" lvl="0" indent="0" algn="l" rtl="0">
                        <a:spcBef>
                          <a:spcPts val="0"/>
                        </a:spcBef>
                        <a:spcAft>
                          <a:spcPts val="0"/>
                        </a:spcAft>
                        <a:buNone/>
                      </a:pPr>
                      <a:r>
                        <a:rPr lang="en-US" sz="1500" b="1" i="0" u="none" strike="noStrike" cap="none">
                          <a:solidFill>
                            <a:schemeClr val="tx1"/>
                          </a:solidFill>
                          <a:latin typeface="Inter"/>
                          <a:ea typeface="Inter"/>
                          <a:cs typeface="Inter"/>
                          <a:sym typeface="Inter"/>
                        </a:rPr>
                        <a:t>Industry Use</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a:solidFill>
                            <a:schemeClr val="tx1"/>
                          </a:solidFill>
                          <a:latin typeface="Inter"/>
                          <a:ea typeface="Inter"/>
                          <a:cs typeface="Inter"/>
                          <a:sym typeface="Inter"/>
                        </a:rPr>
                        <a:t>Tesla Autopilot, Hugging Face, OpenAI</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dirty="0">
                          <a:solidFill>
                            <a:schemeClr val="tx1"/>
                          </a:solidFill>
                          <a:latin typeface="Inter"/>
                          <a:ea typeface="Inter"/>
                          <a:cs typeface="Inter"/>
                          <a:sym typeface="Inter"/>
                        </a:rPr>
                        <a:t>Google Translate, Airbnb, Uber</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681225">
                <a:tc>
                  <a:txBody>
                    <a:bodyPr/>
                    <a:lstStyle/>
                    <a:p>
                      <a:pPr marL="0" marR="0" lvl="0" indent="0" algn="l" rtl="0">
                        <a:spcBef>
                          <a:spcPts val="0"/>
                        </a:spcBef>
                        <a:spcAft>
                          <a:spcPts val="0"/>
                        </a:spcAft>
                        <a:buNone/>
                      </a:pPr>
                      <a:r>
                        <a:rPr lang="en-US" sz="1500" b="1" i="0" u="none" strike="noStrike" cap="none">
                          <a:solidFill>
                            <a:schemeClr val="tx1"/>
                          </a:solidFill>
                          <a:latin typeface="Inter"/>
                          <a:ea typeface="Inter"/>
                          <a:cs typeface="Inter"/>
                          <a:sym typeface="Inter"/>
                        </a:rPr>
                        <a:t>Verdict</a:t>
                      </a:r>
                      <a:endParaRPr>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dirty="0">
                          <a:solidFill>
                            <a:schemeClr val="tx1"/>
                          </a:solidFill>
                          <a:latin typeface="Inter"/>
                          <a:ea typeface="Inter"/>
                          <a:cs typeface="Inter"/>
                          <a:sym typeface="Inter"/>
                        </a:rPr>
                        <a:t>Preferred for rapid prototyping and research</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500" b="0" i="0" u="none" strike="noStrike" cap="none" dirty="0">
                          <a:solidFill>
                            <a:schemeClr val="tx1"/>
                          </a:solidFill>
                          <a:latin typeface="Inter"/>
                          <a:ea typeface="Inter"/>
                          <a:cs typeface="Inter"/>
                          <a:sym typeface="Inter"/>
                        </a:rPr>
                        <a:t>Preferred for large-scale industrial pipelines</a:t>
                      </a:r>
                      <a:endParaRPr dirty="0">
                        <a:solidFill>
                          <a:schemeClr val="tx1"/>
                        </a:solidFill>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2" name="Google Shape;132;p16"/>
          <p:cNvSpPr/>
          <p:nvPr/>
        </p:nvSpPr>
        <p:spPr>
          <a:xfrm>
            <a:off x="581025" y="2922240"/>
            <a:ext cx="1585168"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3" name="Google Shape;133;p16"/>
          <p:cNvSpPr/>
          <p:nvPr/>
        </p:nvSpPr>
        <p:spPr>
          <a:xfrm>
            <a:off x="2166193" y="2922240"/>
            <a:ext cx="4736603"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4" name="Google Shape;134;p16"/>
          <p:cNvSpPr/>
          <p:nvPr/>
        </p:nvSpPr>
        <p:spPr>
          <a:xfrm>
            <a:off x="6902797" y="2922240"/>
            <a:ext cx="4708177"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5" name="Google Shape;135;p16"/>
          <p:cNvSpPr/>
          <p:nvPr/>
        </p:nvSpPr>
        <p:spPr>
          <a:xfrm>
            <a:off x="581025" y="3617565"/>
            <a:ext cx="1585168"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6" name="Google Shape;136;p16"/>
          <p:cNvSpPr/>
          <p:nvPr/>
        </p:nvSpPr>
        <p:spPr>
          <a:xfrm>
            <a:off x="2166193" y="3617565"/>
            <a:ext cx="4736603"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7" name="Google Shape;137;p16"/>
          <p:cNvSpPr/>
          <p:nvPr/>
        </p:nvSpPr>
        <p:spPr>
          <a:xfrm>
            <a:off x="6902797" y="3617565"/>
            <a:ext cx="4708177"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8" name="Google Shape;138;p16"/>
          <p:cNvSpPr/>
          <p:nvPr/>
        </p:nvSpPr>
        <p:spPr>
          <a:xfrm>
            <a:off x="581025" y="4312890"/>
            <a:ext cx="1585168"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39" name="Google Shape;139;p16"/>
          <p:cNvSpPr/>
          <p:nvPr/>
        </p:nvSpPr>
        <p:spPr>
          <a:xfrm>
            <a:off x="2166193" y="4312890"/>
            <a:ext cx="4736603"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0" name="Google Shape;140;p16"/>
          <p:cNvSpPr/>
          <p:nvPr/>
        </p:nvSpPr>
        <p:spPr>
          <a:xfrm>
            <a:off x="6902797" y="4312890"/>
            <a:ext cx="4708177"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1" name="Google Shape;141;p16"/>
          <p:cNvSpPr/>
          <p:nvPr/>
        </p:nvSpPr>
        <p:spPr>
          <a:xfrm>
            <a:off x="581025" y="5008215"/>
            <a:ext cx="1585168"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2" name="Google Shape;142;p16"/>
          <p:cNvSpPr/>
          <p:nvPr/>
        </p:nvSpPr>
        <p:spPr>
          <a:xfrm>
            <a:off x="2166193" y="5008215"/>
            <a:ext cx="4736603"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3" name="Google Shape;143;p16"/>
          <p:cNvSpPr/>
          <p:nvPr/>
        </p:nvSpPr>
        <p:spPr>
          <a:xfrm>
            <a:off x="6902797" y="5008215"/>
            <a:ext cx="4708177" cy="9525"/>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4" name="Google Shape;144;p16"/>
          <p:cNvSpPr txBox="1"/>
          <p:nvPr/>
        </p:nvSpPr>
        <p:spPr>
          <a:xfrm>
            <a:off x="581025" y="581025"/>
            <a:ext cx="11581447" cy="5810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Frameworks: PyTorch vs TensorFlow</a:t>
            </a:r>
            <a:endParaRPr dirty="0"/>
          </a:p>
        </p:txBody>
      </p:sp>
      <p:sp>
        <p:nvSpPr>
          <p:cNvPr id="145" name="Google Shape;145;p16"/>
          <p:cNvSpPr/>
          <p:nvPr/>
        </p:nvSpPr>
        <p:spPr>
          <a:xfrm>
            <a:off x="581025" y="1333500"/>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149"/>
        <p:cNvGrpSpPr/>
        <p:nvPr/>
      </p:nvGrpSpPr>
      <p:grpSpPr>
        <a:xfrm>
          <a:off x="0" y="0"/>
          <a:ext cx="0" cy="0"/>
          <a:chOff x="0" y="0"/>
          <a:chExt cx="0" cy="0"/>
        </a:xfrm>
      </p:grpSpPr>
      <p:pic>
        <p:nvPicPr>
          <p:cNvPr id="150" name="Google Shape;150;p17" descr="image.pn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52" name="Google Shape;152;p17"/>
          <p:cNvSpPr txBox="1"/>
          <p:nvPr/>
        </p:nvSpPr>
        <p:spPr>
          <a:xfrm>
            <a:off x="581025" y="154781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Convolutional Neural Networks</a:t>
            </a:r>
            <a:endParaRPr dirty="0"/>
          </a:p>
        </p:txBody>
      </p:sp>
      <p:sp>
        <p:nvSpPr>
          <p:cNvPr id="153" name="Google Shape;153;p17"/>
          <p:cNvSpPr txBox="1"/>
          <p:nvPr/>
        </p:nvSpPr>
        <p:spPr>
          <a:xfrm>
            <a:off x="581025" y="2062162"/>
            <a:ext cx="5229225" cy="6096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Designed specifically to process pixel data for image recognition tasks.</a:t>
            </a:r>
            <a:endParaRPr/>
          </a:p>
        </p:txBody>
      </p:sp>
      <p:sp>
        <p:nvSpPr>
          <p:cNvPr id="154" name="Google Shape;154;p17"/>
          <p:cNvSpPr txBox="1"/>
          <p:nvPr/>
        </p:nvSpPr>
        <p:spPr>
          <a:xfrm>
            <a:off x="581025" y="305276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Key Layers Used</a:t>
            </a:r>
            <a:endParaRPr/>
          </a:p>
        </p:txBody>
      </p:sp>
      <p:sp>
        <p:nvSpPr>
          <p:cNvPr id="156" name="Google Shape;156;p17"/>
          <p:cNvSpPr txBox="1"/>
          <p:nvPr/>
        </p:nvSpPr>
        <p:spPr>
          <a:xfrm>
            <a:off x="666750" y="352901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57" name="Google Shape;157;p17"/>
          <p:cNvSpPr txBox="1"/>
          <p:nvPr/>
        </p:nvSpPr>
        <p:spPr>
          <a:xfrm>
            <a:off x="771525" y="352901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Conv2D:</a:t>
            </a:r>
            <a:r>
              <a:rPr lang="en-US" sz="1500" b="0" i="0" u="none" strike="noStrike" cap="none">
                <a:solidFill>
                  <a:srgbClr val="CBD5E1"/>
                </a:solidFill>
                <a:latin typeface="Inter"/>
                <a:ea typeface="Inter"/>
                <a:cs typeface="Inter"/>
                <a:sym typeface="Inter"/>
              </a:rPr>
              <a:t> Uses filters (kernels) to detect features like edges and curves.</a:t>
            </a:r>
            <a:endParaRPr/>
          </a:p>
        </p:txBody>
      </p:sp>
      <p:sp>
        <p:nvSpPr>
          <p:cNvPr id="158" name="Google Shape;158;p17"/>
          <p:cNvSpPr txBox="1"/>
          <p:nvPr/>
        </p:nvSpPr>
        <p:spPr>
          <a:xfrm>
            <a:off x="666750" y="425291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59" name="Google Shape;159;p17"/>
          <p:cNvSpPr txBox="1"/>
          <p:nvPr/>
        </p:nvSpPr>
        <p:spPr>
          <a:xfrm>
            <a:off x="771525" y="425291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MaxPooling2D:</a:t>
            </a:r>
            <a:r>
              <a:rPr lang="en-US" sz="1500" b="0" i="0" u="none" strike="noStrike" cap="none">
                <a:solidFill>
                  <a:srgbClr val="CBD5E1"/>
                </a:solidFill>
                <a:latin typeface="Inter"/>
                <a:ea typeface="Inter"/>
                <a:cs typeface="Inter"/>
                <a:sym typeface="Inter"/>
              </a:rPr>
              <a:t> Reduces spatial dimensions, making the model robust to small shifts/distortions.</a:t>
            </a:r>
            <a:endParaRPr/>
          </a:p>
        </p:txBody>
      </p:sp>
      <p:sp>
        <p:nvSpPr>
          <p:cNvPr id="160" name="Google Shape;160;p17"/>
          <p:cNvSpPr txBox="1"/>
          <p:nvPr/>
        </p:nvSpPr>
        <p:spPr>
          <a:xfrm>
            <a:off x="666750" y="497681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61" name="Google Shape;161;p17"/>
          <p:cNvSpPr txBox="1"/>
          <p:nvPr/>
        </p:nvSpPr>
        <p:spPr>
          <a:xfrm>
            <a:off x="771525" y="497681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Dropout:</a:t>
            </a:r>
            <a:r>
              <a:rPr lang="en-US" sz="1500" b="0" i="0" u="none" strike="noStrike" cap="none">
                <a:solidFill>
                  <a:srgbClr val="CBD5E1"/>
                </a:solidFill>
                <a:latin typeface="Inter"/>
                <a:ea typeface="Inter"/>
                <a:cs typeface="Inter"/>
                <a:sym typeface="Inter"/>
              </a:rPr>
              <a:t> Randomly ignores neurons during training to prevent overfitting.</a:t>
            </a:r>
            <a:endParaRPr/>
          </a:p>
        </p:txBody>
      </p:sp>
      <p:sp>
        <p:nvSpPr>
          <p:cNvPr id="162" name="Google Shape;162;p17"/>
          <p:cNvSpPr txBox="1"/>
          <p:nvPr/>
        </p:nvSpPr>
        <p:spPr>
          <a:xfrm>
            <a:off x="666750" y="570071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63" name="Google Shape;163;p17"/>
          <p:cNvSpPr txBox="1"/>
          <p:nvPr/>
        </p:nvSpPr>
        <p:spPr>
          <a:xfrm>
            <a:off x="771525" y="570071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Flatten &amp; Dense:</a:t>
            </a:r>
            <a:r>
              <a:rPr lang="en-US" sz="1500" b="0" i="0" u="none" strike="noStrike" cap="none">
                <a:solidFill>
                  <a:srgbClr val="CBD5E1"/>
                </a:solidFill>
                <a:latin typeface="Inter"/>
                <a:ea typeface="Inter"/>
                <a:cs typeface="Inter"/>
                <a:sym typeface="Inter"/>
              </a:rPr>
              <a:t> Converts 2D maps to 1D vectors for final classification.</a:t>
            </a:r>
            <a:endParaRPr/>
          </a:p>
        </p:txBody>
      </p:sp>
      <p:sp>
        <p:nvSpPr>
          <p:cNvPr id="164" name="Google Shape;164;p17"/>
          <p:cNvSpPr txBox="1"/>
          <p:nvPr/>
        </p:nvSpPr>
        <p:spPr>
          <a:xfrm>
            <a:off x="581025" y="395287"/>
            <a:ext cx="11581447"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CNN Architecture</a:t>
            </a:r>
            <a:endParaRPr dirty="0"/>
          </a:p>
        </p:txBody>
      </p:sp>
      <p:sp>
        <p:nvSpPr>
          <p:cNvPr id="165" name="Google Shape;165;p17"/>
          <p:cNvSpPr/>
          <p:nvPr/>
        </p:nvSpPr>
        <p:spPr>
          <a:xfrm>
            <a:off x="581025" y="114776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3" name="Picture 2" descr="A screenshot of a computer&#10;&#10;AI-generated content may be incorrect.">
            <a:extLst>
              <a:ext uri="{FF2B5EF4-FFF2-40B4-BE49-F238E27FC236}">
                <a16:creationId xmlns:a16="http://schemas.microsoft.com/office/drawing/2014/main" id="{F2E9DC99-5F2D-88E4-EBE7-7BA8586D0E4C}"/>
              </a:ext>
            </a:extLst>
          </p:cNvPr>
          <p:cNvPicPr>
            <a:picLocks noChangeAspect="1"/>
          </p:cNvPicPr>
          <p:nvPr/>
        </p:nvPicPr>
        <p:blipFill>
          <a:blip r:embed="rId4"/>
          <a:stretch>
            <a:fillRect/>
          </a:stretch>
        </p:blipFill>
        <p:spPr>
          <a:xfrm>
            <a:off x="6071711" y="2057519"/>
            <a:ext cx="6083726" cy="34747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169"/>
        <p:cNvGrpSpPr/>
        <p:nvPr/>
      </p:nvGrpSpPr>
      <p:grpSpPr>
        <a:xfrm>
          <a:off x="0" y="0"/>
          <a:ext cx="0" cy="0"/>
          <a:chOff x="0" y="0"/>
          <a:chExt cx="0" cy="0"/>
        </a:xfrm>
      </p:grpSpPr>
      <p:pic>
        <p:nvPicPr>
          <p:cNvPr id="170" name="Google Shape;170;p18" descr="image.pn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71" name="Google Shape;171;p18"/>
          <p:cNvSpPr txBox="1"/>
          <p:nvPr/>
        </p:nvSpPr>
        <p:spPr>
          <a:xfrm>
            <a:off x="581025" y="581025"/>
            <a:ext cx="5190648"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MNIST Classification</a:t>
            </a:r>
            <a:endParaRPr dirty="0"/>
          </a:p>
        </p:txBody>
      </p:sp>
      <p:sp>
        <p:nvSpPr>
          <p:cNvPr id="172" name="Google Shape;172;p18"/>
          <p:cNvSpPr txBox="1">
            <a:spLocks/>
          </p:cNvSpPr>
          <p:nvPr/>
        </p:nvSpPr>
        <p:spPr>
          <a:xfrm>
            <a:off x="581025" y="1412870"/>
            <a:ext cx="5190648" cy="4572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Project Outcomes</a:t>
            </a:r>
            <a:endParaRPr dirty="0"/>
          </a:p>
        </p:txBody>
      </p:sp>
      <p:sp>
        <p:nvSpPr>
          <p:cNvPr id="173" name="Google Shape;173;p18"/>
          <p:cNvSpPr txBox="1"/>
          <p:nvPr/>
        </p:nvSpPr>
        <p:spPr>
          <a:xfrm>
            <a:off x="581025" y="1854200"/>
            <a:ext cx="4943475" cy="9144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dirty="0">
                <a:solidFill>
                  <a:srgbClr val="CBD5E1"/>
                </a:solidFill>
                <a:latin typeface="Inter"/>
                <a:ea typeface="Inter"/>
                <a:cs typeface="Inter"/>
                <a:sym typeface="Inter"/>
              </a:rPr>
              <a:t>Successfully trained a CNN to classify handwritten digits (0-9) from the MNIST dataset with high accuracy.</a:t>
            </a:r>
            <a:endParaRPr dirty="0"/>
          </a:p>
        </p:txBody>
      </p:sp>
      <p:sp>
        <p:nvSpPr>
          <p:cNvPr id="174" name="Google Shape;174;p18"/>
          <p:cNvSpPr txBox="1"/>
          <p:nvPr/>
        </p:nvSpPr>
        <p:spPr>
          <a:xfrm>
            <a:off x="581025" y="3454400"/>
            <a:ext cx="5190648"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dirty="0">
                <a:solidFill>
                  <a:srgbClr val="38BDF8"/>
                </a:solidFill>
                <a:latin typeface="Inter ExtraBold"/>
                <a:ea typeface="Inter ExtraBold"/>
                <a:cs typeface="Inter ExtraBold"/>
                <a:sym typeface="Inter ExtraBold"/>
              </a:rPr>
              <a:t>Reflective Insights</a:t>
            </a:r>
            <a:endParaRPr dirty="0"/>
          </a:p>
        </p:txBody>
      </p:sp>
      <p:sp>
        <p:nvSpPr>
          <p:cNvPr id="176" name="Google Shape;176;p18"/>
          <p:cNvSpPr txBox="1"/>
          <p:nvPr/>
        </p:nvSpPr>
        <p:spPr>
          <a:xfrm>
            <a:off x="666750" y="4034745"/>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177" name="Google Shape;177;p18"/>
          <p:cNvSpPr txBox="1"/>
          <p:nvPr/>
        </p:nvSpPr>
        <p:spPr>
          <a:xfrm>
            <a:off x="771525" y="3928473"/>
            <a:ext cx="475297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Feature Hierarchies:</a:t>
            </a:r>
            <a:r>
              <a:rPr lang="en-US" sz="1500" b="0" i="0" u="none" strike="noStrike" cap="none" dirty="0">
                <a:solidFill>
                  <a:srgbClr val="CBD5E1"/>
                </a:solidFill>
                <a:latin typeface="Inter"/>
                <a:ea typeface="Inter"/>
                <a:cs typeface="Inter"/>
                <a:sym typeface="Inter"/>
              </a:rPr>
              <a:t> Learned how small filters combine to detect complex shapes.</a:t>
            </a:r>
            <a:endParaRPr dirty="0"/>
          </a:p>
        </p:txBody>
      </p:sp>
      <p:sp>
        <p:nvSpPr>
          <p:cNvPr id="178" name="Google Shape;178;p18"/>
          <p:cNvSpPr txBox="1"/>
          <p:nvPr/>
        </p:nvSpPr>
        <p:spPr>
          <a:xfrm>
            <a:off x="666750" y="4753967"/>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179" name="Google Shape;179;p18"/>
          <p:cNvSpPr txBox="1"/>
          <p:nvPr/>
        </p:nvSpPr>
        <p:spPr>
          <a:xfrm>
            <a:off x="771525" y="4655713"/>
            <a:ext cx="475297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Parameter Tuning:</a:t>
            </a:r>
            <a:r>
              <a:rPr lang="en-US" sz="1500" b="0" i="0" u="none" strike="noStrike" cap="none" dirty="0">
                <a:solidFill>
                  <a:srgbClr val="CBD5E1"/>
                </a:solidFill>
                <a:latin typeface="Inter"/>
                <a:ea typeface="Inter"/>
                <a:cs typeface="Inter"/>
                <a:sym typeface="Inter"/>
              </a:rPr>
              <a:t> Experimented with filter sizes (32 vs 64) and dropout rates to balance speed and accuracy.</a:t>
            </a:r>
            <a:endParaRPr dirty="0"/>
          </a:p>
        </p:txBody>
      </p:sp>
      <p:sp>
        <p:nvSpPr>
          <p:cNvPr id="180" name="Google Shape;180;p18"/>
          <p:cNvSpPr txBox="1"/>
          <p:nvPr/>
        </p:nvSpPr>
        <p:spPr>
          <a:xfrm>
            <a:off x="666750" y="5777989"/>
            <a:ext cx="104775" cy="2571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dirty="0">
                <a:solidFill>
                  <a:srgbClr val="CBD5E1"/>
                </a:solidFill>
                <a:latin typeface="Inter"/>
                <a:ea typeface="Inter"/>
                <a:cs typeface="Inter"/>
                <a:sym typeface="Inter"/>
              </a:rPr>
              <a:t>•</a:t>
            </a:r>
            <a:endParaRPr dirty="0"/>
          </a:p>
        </p:txBody>
      </p:sp>
      <p:sp>
        <p:nvSpPr>
          <p:cNvPr id="181" name="Google Shape;181;p18"/>
          <p:cNvSpPr txBox="1"/>
          <p:nvPr/>
        </p:nvSpPr>
        <p:spPr>
          <a:xfrm>
            <a:off x="771525" y="5675721"/>
            <a:ext cx="4752975" cy="257175"/>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dirty="0">
                <a:solidFill>
                  <a:srgbClr val="CBD5E1"/>
                </a:solidFill>
                <a:latin typeface="Inter"/>
                <a:ea typeface="Inter"/>
                <a:cs typeface="Inter"/>
                <a:sym typeface="Inter"/>
              </a:rPr>
              <a:t>Real-World Context:</a:t>
            </a:r>
            <a:r>
              <a:rPr lang="en-US" sz="1500" b="0" i="0" u="none" strike="noStrike" cap="none" dirty="0">
                <a:solidFill>
                  <a:srgbClr val="CBD5E1"/>
                </a:solidFill>
                <a:latin typeface="Inter"/>
                <a:ea typeface="Inter"/>
                <a:cs typeface="Inter"/>
                <a:sym typeface="Inter"/>
              </a:rPr>
              <a:t> Understood why CNNs are superior to standard dense networks for visual tasks (spatial invariance).</a:t>
            </a:r>
            <a:endParaRPr dirty="0"/>
          </a:p>
        </p:txBody>
      </p:sp>
      <p:pic>
        <p:nvPicPr>
          <p:cNvPr id="5" name="Picture 4" descr="A number set of numbers&#10;&#10;AI-generated content may be incorrect.">
            <a:extLst>
              <a:ext uri="{FF2B5EF4-FFF2-40B4-BE49-F238E27FC236}">
                <a16:creationId xmlns:a16="http://schemas.microsoft.com/office/drawing/2014/main" id="{A63B880A-D4A4-E7A5-D78B-22BE5A334191}"/>
              </a:ext>
            </a:extLst>
          </p:cNvPr>
          <p:cNvPicPr>
            <a:picLocks noChangeAspect="1"/>
          </p:cNvPicPr>
          <p:nvPr/>
        </p:nvPicPr>
        <p:blipFill>
          <a:blip r:embed="rId4"/>
          <a:stretch>
            <a:fillRect/>
          </a:stretch>
        </p:blipFill>
        <p:spPr>
          <a:xfrm>
            <a:off x="5976328" y="2986146"/>
            <a:ext cx="6186473" cy="38404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E293B"/>
        </a:solidFill>
        <a:effectLst/>
      </p:bgPr>
    </p:bg>
    <p:spTree>
      <p:nvGrpSpPr>
        <p:cNvPr id="1" name="Shape 185"/>
        <p:cNvGrpSpPr/>
        <p:nvPr/>
      </p:nvGrpSpPr>
      <p:grpSpPr>
        <a:xfrm>
          <a:off x="0" y="0"/>
          <a:ext cx="0" cy="0"/>
          <a:chOff x="0" y="0"/>
          <a:chExt cx="0" cy="0"/>
        </a:xfrm>
      </p:grpSpPr>
      <p:pic>
        <p:nvPicPr>
          <p:cNvPr id="186" name="Google Shape;186;p19" descr="image.png"/>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87" name="Google Shape;187;p19" descr="image.png"/>
          <p:cNvPicPr preferRelativeResize="0"/>
          <p:nvPr/>
        </p:nvPicPr>
        <p:blipFill rotWithShape="1">
          <a:blip r:embed="rId4">
            <a:alphaModFix/>
          </a:blip>
          <a:srcRect/>
          <a:stretch/>
        </p:blipFill>
        <p:spPr>
          <a:xfrm>
            <a:off x="6381750" y="1862137"/>
            <a:ext cx="5229225" cy="4286250"/>
          </a:xfrm>
          <a:prstGeom prst="rect">
            <a:avLst/>
          </a:prstGeom>
          <a:noFill/>
          <a:ln>
            <a:noFill/>
          </a:ln>
        </p:spPr>
      </p:pic>
      <p:sp>
        <p:nvSpPr>
          <p:cNvPr id="188" name="Google Shape;188;p19"/>
          <p:cNvSpPr txBox="1"/>
          <p:nvPr/>
        </p:nvSpPr>
        <p:spPr>
          <a:xfrm>
            <a:off x="581025" y="160496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Using Pre-trained Models</a:t>
            </a:r>
            <a:endParaRPr/>
          </a:p>
        </p:txBody>
      </p:sp>
      <p:sp>
        <p:nvSpPr>
          <p:cNvPr id="189" name="Google Shape;189;p19"/>
          <p:cNvSpPr txBox="1"/>
          <p:nvPr/>
        </p:nvSpPr>
        <p:spPr>
          <a:xfrm>
            <a:off x="581025" y="2119312"/>
            <a:ext cx="5229225" cy="914400"/>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500" b="0" i="0" u="none" strike="noStrike" cap="none">
                <a:solidFill>
                  <a:srgbClr val="CBD5E1"/>
                </a:solidFill>
                <a:latin typeface="Inter"/>
                <a:ea typeface="Inter"/>
                <a:cs typeface="Inter"/>
                <a:sym typeface="Inter"/>
              </a:rPr>
              <a:t>We leveraged </a:t>
            </a:r>
            <a:r>
              <a:rPr lang="en-US" sz="1500" b="1" i="0" u="none" strike="noStrike" cap="none">
                <a:solidFill>
                  <a:srgbClr val="CBD5E1"/>
                </a:solidFill>
                <a:latin typeface="Inter"/>
                <a:ea typeface="Inter"/>
                <a:cs typeface="Inter"/>
                <a:sym typeface="Inter"/>
              </a:rPr>
              <a:t>VGG16</a:t>
            </a:r>
            <a:r>
              <a:rPr lang="en-US" sz="1500" b="0" i="0" u="none" strike="noStrike" cap="none">
                <a:solidFill>
                  <a:srgbClr val="CBD5E1"/>
                </a:solidFill>
                <a:latin typeface="Inter"/>
                <a:ea typeface="Inter"/>
                <a:cs typeface="Inter"/>
                <a:sym typeface="Inter"/>
              </a:rPr>
              <a:t>, a powerful model trained on the massive ImageNet dataset, to classify new images without starting from scratch.</a:t>
            </a:r>
            <a:endParaRPr/>
          </a:p>
        </p:txBody>
      </p:sp>
      <p:sp>
        <p:nvSpPr>
          <p:cNvPr id="190" name="Google Shape;190;p19"/>
          <p:cNvSpPr txBox="1"/>
          <p:nvPr/>
        </p:nvSpPr>
        <p:spPr>
          <a:xfrm>
            <a:off x="581025" y="3414712"/>
            <a:ext cx="5490686" cy="32385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100" b="0" i="0" u="none" strike="noStrike" cap="none">
                <a:solidFill>
                  <a:srgbClr val="38BDF8"/>
                </a:solidFill>
                <a:latin typeface="Inter ExtraBold"/>
                <a:ea typeface="Inter ExtraBold"/>
                <a:cs typeface="Inter ExtraBold"/>
                <a:sym typeface="Inter ExtraBold"/>
              </a:rPr>
              <a:t>Key Lessons</a:t>
            </a:r>
            <a:endParaRPr/>
          </a:p>
        </p:txBody>
      </p:sp>
      <p:sp>
        <p:nvSpPr>
          <p:cNvPr id="192" name="Google Shape;192;p19"/>
          <p:cNvSpPr txBox="1"/>
          <p:nvPr/>
        </p:nvSpPr>
        <p:spPr>
          <a:xfrm>
            <a:off x="666750" y="38909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93" name="Google Shape;193;p19"/>
          <p:cNvSpPr txBox="1"/>
          <p:nvPr/>
        </p:nvSpPr>
        <p:spPr>
          <a:xfrm>
            <a:off x="771525" y="389096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Efficiency:</a:t>
            </a:r>
            <a:r>
              <a:rPr lang="en-US" sz="1500" b="0" i="0" u="none" strike="noStrike" cap="none">
                <a:solidFill>
                  <a:srgbClr val="CBD5E1"/>
                </a:solidFill>
                <a:latin typeface="Inter"/>
                <a:ea typeface="Inter"/>
                <a:cs typeface="Inter"/>
                <a:sym typeface="Inter"/>
              </a:rPr>
              <a:t> Using pre-trained weights saves immense computational time and data requirements.</a:t>
            </a:r>
            <a:endParaRPr/>
          </a:p>
        </p:txBody>
      </p:sp>
      <p:sp>
        <p:nvSpPr>
          <p:cNvPr id="194" name="Google Shape;194;p19"/>
          <p:cNvSpPr txBox="1"/>
          <p:nvPr/>
        </p:nvSpPr>
        <p:spPr>
          <a:xfrm>
            <a:off x="666750" y="46148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95" name="Google Shape;195;p19"/>
          <p:cNvSpPr txBox="1"/>
          <p:nvPr/>
        </p:nvSpPr>
        <p:spPr>
          <a:xfrm>
            <a:off x="771525" y="4614862"/>
            <a:ext cx="5038725" cy="9144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Preprocessing:</a:t>
            </a:r>
            <a:r>
              <a:rPr lang="en-US" sz="1500" b="0" i="0" u="none" strike="noStrike" cap="none">
                <a:solidFill>
                  <a:srgbClr val="CBD5E1"/>
                </a:solidFill>
                <a:latin typeface="Inter"/>
                <a:ea typeface="Inter"/>
                <a:cs typeface="Inter"/>
                <a:sym typeface="Inter"/>
              </a:rPr>
              <a:t> Images must be preprocessed (resized, normalized) exactly as the original model expects to get accurate results.</a:t>
            </a:r>
            <a:endParaRPr/>
          </a:p>
        </p:txBody>
      </p:sp>
      <p:sp>
        <p:nvSpPr>
          <p:cNvPr id="196" name="Google Shape;196;p19"/>
          <p:cNvSpPr txBox="1"/>
          <p:nvPr/>
        </p:nvSpPr>
        <p:spPr>
          <a:xfrm>
            <a:off x="666750" y="5643562"/>
            <a:ext cx="104775" cy="304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0" i="0" u="none" strike="noStrike" cap="none">
                <a:solidFill>
                  <a:srgbClr val="CBD5E1"/>
                </a:solidFill>
                <a:latin typeface="Inter"/>
                <a:ea typeface="Inter"/>
                <a:cs typeface="Inter"/>
                <a:sym typeface="Inter"/>
              </a:rPr>
              <a:t>•</a:t>
            </a:r>
            <a:endParaRPr/>
          </a:p>
        </p:txBody>
      </p:sp>
      <p:sp>
        <p:nvSpPr>
          <p:cNvPr id="197" name="Google Shape;197;p19"/>
          <p:cNvSpPr txBox="1"/>
          <p:nvPr/>
        </p:nvSpPr>
        <p:spPr>
          <a:xfrm>
            <a:off x="771525" y="5643562"/>
            <a:ext cx="5038725" cy="609600"/>
          </a:xfrm>
          <a:prstGeom prst="rect">
            <a:avLst/>
          </a:prstGeom>
          <a:noFill/>
          <a:ln>
            <a:noFill/>
          </a:ln>
        </p:spPr>
        <p:txBody>
          <a:bodyPr spcFirstLastPara="1" wrap="square" lIns="104775" tIns="0" rIns="0" bIns="0" anchor="t" anchorCtr="0">
            <a:spAutoFit/>
          </a:bodyPr>
          <a:lstStyle/>
          <a:p>
            <a:pPr marL="0" marR="0" lvl="0" indent="0" algn="l" rtl="0">
              <a:lnSpc>
                <a:spcPct val="160000"/>
              </a:lnSpc>
              <a:spcBef>
                <a:spcPts val="0"/>
              </a:spcBef>
              <a:spcAft>
                <a:spcPts val="0"/>
              </a:spcAft>
              <a:buNone/>
            </a:pPr>
            <a:r>
              <a:rPr lang="en-US" sz="1500" b="1" i="0" u="none" strike="noStrike" cap="none">
                <a:solidFill>
                  <a:srgbClr val="CBD5E1"/>
                </a:solidFill>
                <a:latin typeface="Inter"/>
                <a:ea typeface="Inter"/>
                <a:cs typeface="Inter"/>
                <a:sym typeface="Inter"/>
              </a:rPr>
              <a:t>Sensitivity:</a:t>
            </a:r>
            <a:r>
              <a:rPr lang="en-US" sz="1500" b="0" i="0" u="none" strike="noStrike" cap="none">
                <a:solidFill>
                  <a:srgbClr val="CBD5E1"/>
                </a:solidFill>
                <a:latin typeface="Inter"/>
                <a:ea typeface="Inter"/>
                <a:cs typeface="Inter"/>
                <a:sym typeface="Inter"/>
              </a:rPr>
              <a:t> Even slight rotations or noise can drastically change a model's prediction confidence.</a:t>
            </a:r>
            <a:endParaRPr/>
          </a:p>
        </p:txBody>
      </p:sp>
      <p:sp>
        <p:nvSpPr>
          <p:cNvPr id="198" name="Google Shape;198;p19"/>
          <p:cNvSpPr txBox="1"/>
          <p:nvPr/>
        </p:nvSpPr>
        <p:spPr>
          <a:xfrm>
            <a:off x="581025" y="452437"/>
            <a:ext cx="11581447" cy="5539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600" b="0" i="0" u="none" strike="noStrike" cap="none" dirty="0">
                <a:solidFill>
                  <a:srgbClr val="F8FAFC"/>
                </a:solidFill>
                <a:latin typeface="Inter ExtraBold"/>
                <a:ea typeface="Inter ExtraBold"/>
                <a:cs typeface="Inter ExtraBold"/>
                <a:sym typeface="Inter ExtraBold"/>
              </a:rPr>
              <a:t>Transfer Learning</a:t>
            </a:r>
            <a:endParaRPr dirty="0"/>
          </a:p>
        </p:txBody>
      </p:sp>
      <p:sp>
        <p:nvSpPr>
          <p:cNvPr id="199" name="Google Shape;199;p19"/>
          <p:cNvSpPr/>
          <p:nvPr/>
        </p:nvSpPr>
        <p:spPr>
          <a:xfrm>
            <a:off x="581025" y="1204912"/>
            <a:ext cx="11029950" cy="19050"/>
          </a:xfrm>
          <a:prstGeom prst="rect">
            <a:avLst/>
          </a:prstGeom>
          <a:solidFill>
            <a:srgbClr val="33415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3" name="Picture 2" descr="A diagram of a learning process&#10;&#10;AI-generated content may be incorrect.">
            <a:extLst>
              <a:ext uri="{FF2B5EF4-FFF2-40B4-BE49-F238E27FC236}">
                <a16:creationId xmlns:a16="http://schemas.microsoft.com/office/drawing/2014/main" id="{3983CB13-A551-7273-8425-87E41E8C5A41}"/>
              </a:ext>
            </a:extLst>
          </p:cNvPr>
          <p:cNvPicPr>
            <a:picLocks noChangeAspect="1"/>
          </p:cNvPicPr>
          <p:nvPr/>
        </p:nvPicPr>
        <p:blipFill>
          <a:blip r:embed="rId5"/>
          <a:stretch>
            <a:fillRect/>
          </a:stretch>
        </p:blipFill>
        <p:spPr>
          <a:xfrm>
            <a:off x="6120291" y="2248677"/>
            <a:ext cx="6035040" cy="34444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2790</Words>
  <Application>Microsoft Office PowerPoint</Application>
  <PresentationFormat>Widescreen</PresentationFormat>
  <Paragraphs>170</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Inter SemiBold</vt:lpstr>
      <vt:lpstr>Inter</vt:lpstr>
      <vt:lpstr>Inter Light</vt:lpstr>
      <vt:lpstr>Wingdings</vt:lpstr>
      <vt:lpstr>Inter ExtraBold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Richard Evans</dc:creator>
  <cp:lastModifiedBy>Richard Evans</cp:lastModifiedBy>
  <cp:revision>1</cp:revision>
  <dcterms:modified xsi:type="dcterms:W3CDTF">2025-12-09T18:26:06Z</dcterms:modified>
</cp:coreProperties>
</file>